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DBB364B-DA5E-4BDF-BA0D-56789328FC7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9B7B03-E7FC-4E7E-956B-5A5CE4A8E4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visor.mn.gov/statutes?year=2013&amp;id=260C.007#stat.260C.007.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Defining the Role of the Guardian ad Litem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Laura Miles, GAL Coordinator</a:t>
            </a:r>
          </a:p>
          <a:p>
            <a:r>
              <a:rPr lang="en-US" dirty="0" smtClean="0"/>
              <a:t>Amy Schutte, GAL Coordinator</a:t>
            </a:r>
          </a:p>
          <a:p>
            <a:r>
              <a:rPr lang="en-US" dirty="0" smtClean="0"/>
              <a:t>First Judicial District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1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Guardians</a:t>
            </a:r>
          </a:p>
          <a:p>
            <a:pPr lvl="1"/>
            <a:r>
              <a:rPr lang="en-US" dirty="0" smtClean="0"/>
              <a:t>Should not be signing documents as such</a:t>
            </a:r>
          </a:p>
          <a:p>
            <a:r>
              <a:rPr lang="en-US" dirty="0" smtClean="0"/>
              <a:t>The social worker</a:t>
            </a:r>
          </a:p>
          <a:p>
            <a:pPr lvl="1"/>
            <a:r>
              <a:rPr lang="en-US" dirty="0" smtClean="0"/>
              <a:t>Do not transport, provide direct services</a:t>
            </a:r>
          </a:p>
          <a:p>
            <a:r>
              <a:rPr lang="en-US" dirty="0"/>
              <a:t>The Judge</a:t>
            </a:r>
          </a:p>
          <a:p>
            <a:pPr lvl="1"/>
            <a:r>
              <a:rPr lang="en-US" dirty="0"/>
              <a:t>Our recommendations are not an order</a:t>
            </a:r>
            <a:r>
              <a:rPr lang="en-US" dirty="0" smtClean="0"/>
              <a:t>!</a:t>
            </a:r>
          </a:p>
          <a:p>
            <a:r>
              <a:rPr lang="en-US" dirty="0" smtClean="0"/>
              <a:t>Adversaries</a:t>
            </a:r>
          </a:p>
          <a:p>
            <a:pPr lvl="1"/>
            <a:r>
              <a:rPr lang="en-US" dirty="0" smtClean="0"/>
              <a:t>We work with others for best outcome for child(</a:t>
            </a:r>
            <a:r>
              <a:rPr lang="en-US" dirty="0" err="1" smtClean="0"/>
              <a:t>ren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 – what we are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57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“Eyes and Ears” of the court</a:t>
            </a:r>
          </a:p>
          <a:p>
            <a:pPr lvl="1"/>
            <a:r>
              <a:rPr lang="en-US" dirty="0" smtClean="0"/>
              <a:t>ANOTHER set</a:t>
            </a:r>
          </a:p>
          <a:p>
            <a:pPr lvl="1"/>
            <a:r>
              <a:rPr lang="en-US" dirty="0" smtClean="0"/>
              <a:t>More family and child contacts</a:t>
            </a:r>
          </a:p>
          <a:p>
            <a:pPr lvl="1"/>
            <a:r>
              <a:rPr lang="en-US" dirty="0" smtClean="0"/>
              <a:t>Recommendations without monetary considerations/impediments</a:t>
            </a:r>
          </a:p>
          <a:p>
            <a:pPr lvl="1"/>
            <a:r>
              <a:rPr lang="en-US" dirty="0" smtClean="0"/>
              <a:t>PURE best interests of child(</a:t>
            </a:r>
            <a:r>
              <a:rPr lang="en-US" dirty="0" err="1" smtClean="0"/>
              <a:t>ren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competing interests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 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4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81200"/>
            <a:ext cx="7408333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/>
              <a:t>Minnesota Statute 260C.163, </a:t>
            </a:r>
            <a:r>
              <a:rPr lang="en-US" sz="2600" b="1" dirty="0" err="1" smtClean="0"/>
              <a:t>Subd</a:t>
            </a:r>
            <a:r>
              <a:rPr lang="en-US" sz="2600" b="1" dirty="0" smtClean="0"/>
              <a:t>. </a:t>
            </a:r>
            <a:r>
              <a:rPr lang="en-US" sz="2600" b="1" dirty="0"/>
              <a:t>5</a:t>
            </a:r>
            <a:endParaRPr lang="en-US" sz="2600" b="1" dirty="0" smtClean="0"/>
          </a:p>
          <a:p>
            <a:pPr marL="0" indent="0">
              <a:buNone/>
            </a:pPr>
            <a:r>
              <a:rPr lang="en-US" b="1" dirty="0" smtClean="0"/>
              <a:t>Guardian </a:t>
            </a:r>
            <a:r>
              <a:rPr lang="en-US" b="1" dirty="0"/>
              <a:t>ad litem.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a) The court </a:t>
            </a:r>
            <a:r>
              <a:rPr lang="en-US" b="1" dirty="0"/>
              <a:t>shall</a:t>
            </a:r>
            <a:r>
              <a:rPr lang="en-US" dirty="0"/>
              <a:t> appoint a guardian ad litem to protect the interests of the minor when it appears, at any stage of the proceedings, that the minor is without a parent or guardian, or that the minor's parent is a minor or incompetent, or that the parent or guardian is indifferent or hostile to the minor's interests, and in every proceeding alleging a child's need for protection or services under section </a:t>
            </a:r>
            <a:r>
              <a:rPr lang="en-US" dirty="0">
                <a:hlinkClick r:id="rId2" action="ppaction://hlinkfile"/>
              </a:rPr>
              <a:t>260C.007, subdivision 6</a:t>
            </a:r>
            <a:r>
              <a:rPr lang="en-US" dirty="0"/>
              <a:t>, except proceedings where the sole allegation is that the child is a runaway or habitual truant. In any other case the court </a:t>
            </a:r>
            <a:r>
              <a:rPr lang="en-US" b="1" dirty="0"/>
              <a:t>may</a:t>
            </a:r>
            <a:r>
              <a:rPr lang="en-US" dirty="0"/>
              <a:t> appoint a guardian ad litem to protect the interests of the minor when the court feels that such an appointment is desirable.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Guardian Ad Litem Appointments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6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Advocate purely for best interests of child(</a:t>
            </a:r>
            <a:r>
              <a:rPr lang="en-US" dirty="0" err="1" smtClean="0"/>
              <a:t>ren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competing interests</a:t>
            </a:r>
          </a:p>
          <a:p>
            <a:pPr lvl="1"/>
            <a:r>
              <a:rPr lang="en-US" dirty="0" smtClean="0"/>
              <a:t>Monetary</a:t>
            </a:r>
          </a:p>
          <a:p>
            <a:pPr lvl="1"/>
            <a:r>
              <a:rPr lang="en-US" dirty="0" smtClean="0"/>
              <a:t>Reasonable efforts: social services must balance best interests of child with family reunification and needs of parents </a:t>
            </a:r>
          </a:p>
          <a:p>
            <a:r>
              <a:rPr lang="en-US" dirty="0" smtClean="0"/>
              <a:t>Consideration for parents only in context of child’s best interest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 – what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2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90800"/>
            <a:ext cx="7408333" cy="3840163"/>
          </a:xfrm>
        </p:spPr>
        <p:txBody>
          <a:bodyPr/>
          <a:lstStyle/>
          <a:p>
            <a:r>
              <a:rPr lang="en-US" dirty="0" smtClean="0"/>
              <a:t>Emergency Protective Care hearing</a:t>
            </a:r>
          </a:p>
          <a:p>
            <a:pPr lvl="1"/>
            <a:r>
              <a:rPr lang="en-US" dirty="0" smtClean="0"/>
              <a:t>Information </a:t>
            </a:r>
          </a:p>
          <a:p>
            <a:pPr lvl="2"/>
            <a:r>
              <a:rPr lang="en-US" dirty="0" smtClean="0"/>
              <a:t>Names, ages of child/</a:t>
            </a:r>
            <a:r>
              <a:rPr lang="en-US" dirty="0" err="1" smtClean="0"/>
              <a:t>ren</a:t>
            </a:r>
            <a:endParaRPr lang="en-US" dirty="0" smtClean="0"/>
          </a:p>
          <a:p>
            <a:pPr lvl="2"/>
            <a:r>
              <a:rPr lang="en-US" dirty="0" smtClean="0"/>
              <a:t>Reason for removal</a:t>
            </a:r>
          </a:p>
          <a:p>
            <a:pPr lvl="1"/>
            <a:r>
              <a:rPr lang="en-US" dirty="0" smtClean="0"/>
              <a:t>Appearance:  ongoing GAL</a:t>
            </a:r>
          </a:p>
          <a:p>
            <a:pPr lvl="1"/>
            <a:r>
              <a:rPr lang="en-US" dirty="0" smtClean="0"/>
              <a:t>Meet with family, contact information, role</a:t>
            </a:r>
          </a:p>
          <a:p>
            <a:pPr lvl="1"/>
            <a:r>
              <a:rPr lang="en-US" dirty="0" smtClean="0"/>
              <a:t>Receive information and recommendations from social services</a:t>
            </a:r>
          </a:p>
          <a:p>
            <a:pPr lvl="1"/>
            <a:r>
              <a:rPr lang="en-US" dirty="0" smtClean="0"/>
              <a:t>GAL does not </a:t>
            </a:r>
            <a:r>
              <a:rPr lang="en-US" i="1" dirty="0" smtClean="0"/>
              <a:t>typically</a:t>
            </a:r>
            <a:r>
              <a:rPr lang="en-US" dirty="0" smtClean="0"/>
              <a:t> offer recs or input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  Role – the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Admit/Deny  Hearing, First Appearance</a:t>
            </a:r>
          </a:p>
          <a:p>
            <a:pPr lvl="1"/>
            <a:r>
              <a:rPr lang="en-US" dirty="0" smtClean="0"/>
              <a:t>GAL minimal contact/involvement prior to filing</a:t>
            </a:r>
          </a:p>
          <a:p>
            <a:pPr lvl="1"/>
            <a:r>
              <a:rPr lang="en-US" dirty="0" smtClean="0"/>
              <a:t>Appearance: ongoing GAL</a:t>
            </a:r>
          </a:p>
          <a:p>
            <a:pPr lvl="1"/>
            <a:r>
              <a:rPr lang="en-US" dirty="0" smtClean="0"/>
              <a:t>GAL should have petition</a:t>
            </a:r>
          </a:p>
          <a:p>
            <a:pPr lvl="1"/>
            <a:r>
              <a:rPr lang="en-US" dirty="0" smtClean="0"/>
              <a:t>Meet family, talk with social worker (if no EPC)</a:t>
            </a:r>
          </a:p>
          <a:p>
            <a:pPr lvl="1"/>
            <a:r>
              <a:rPr lang="en-US" dirty="0" smtClean="0"/>
              <a:t>Discuss placement, family options (if applicable)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 Role – the beginning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5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Continue with same GAL unless conflict</a:t>
            </a:r>
          </a:p>
          <a:p>
            <a:r>
              <a:rPr lang="en-US" dirty="0" smtClean="0"/>
              <a:t>Gather information from collateral sources INDEPENDENT of social services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Treatment providers</a:t>
            </a:r>
          </a:p>
          <a:p>
            <a:pPr lvl="1"/>
            <a:r>
              <a:rPr lang="en-US" dirty="0" smtClean="0"/>
              <a:t>Therapists</a:t>
            </a:r>
          </a:p>
          <a:p>
            <a:pPr lvl="1"/>
            <a:r>
              <a:rPr lang="en-US" dirty="0" smtClean="0"/>
              <a:t>Any other professionals involved</a:t>
            </a:r>
          </a:p>
          <a:p>
            <a:r>
              <a:rPr lang="en-US" dirty="0" smtClean="0"/>
              <a:t>Who don’t we talk to?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 Role - ongoing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5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740833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Sharing/discussing information with social worker</a:t>
            </a:r>
          </a:p>
          <a:p>
            <a:pPr lvl="1"/>
            <a:r>
              <a:rPr lang="en-US" dirty="0" smtClean="0"/>
              <a:t>Mutual sharing</a:t>
            </a:r>
          </a:p>
          <a:p>
            <a:pPr lvl="1"/>
            <a:r>
              <a:rPr lang="en-US" dirty="0" smtClean="0"/>
              <a:t>No surprises </a:t>
            </a:r>
          </a:p>
          <a:p>
            <a:r>
              <a:rPr lang="en-US" dirty="0" smtClean="0"/>
              <a:t>Visit children (at home or placement)</a:t>
            </a:r>
          </a:p>
          <a:p>
            <a:pPr lvl="1"/>
            <a:r>
              <a:rPr lang="en-US" dirty="0" smtClean="0"/>
              <a:t>Generally once a month</a:t>
            </a:r>
          </a:p>
          <a:p>
            <a:r>
              <a:rPr lang="en-US" dirty="0" smtClean="0"/>
              <a:t>Meet with parents</a:t>
            </a:r>
          </a:p>
          <a:p>
            <a:r>
              <a:rPr lang="en-US" dirty="0" smtClean="0"/>
              <a:t>Attend meetings</a:t>
            </a:r>
          </a:p>
          <a:p>
            <a:pPr lvl="1"/>
            <a:r>
              <a:rPr lang="en-US" dirty="0" smtClean="0"/>
              <a:t>Case planning</a:t>
            </a:r>
          </a:p>
          <a:p>
            <a:pPr lvl="1"/>
            <a:r>
              <a:rPr lang="en-US" dirty="0" smtClean="0"/>
              <a:t>Placement determination</a:t>
            </a:r>
          </a:p>
          <a:p>
            <a:r>
              <a:rPr lang="en-US" dirty="0" smtClean="0"/>
              <a:t>Submit court reports</a:t>
            </a:r>
          </a:p>
          <a:p>
            <a:pPr lvl="1"/>
            <a:r>
              <a:rPr lang="en-US" dirty="0" smtClean="0"/>
              <a:t>When?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 Role – ongoing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1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Respect the roles</a:t>
            </a:r>
          </a:p>
          <a:p>
            <a:pPr lvl="1"/>
            <a:r>
              <a:rPr lang="en-US" dirty="0" smtClean="0"/>
              <a:t>Not the “police”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Should NEVER go into court “ambush”</a:t>
            </a:r>
          </a:p>
          <a:p>
            <a:pPr lvl="1"/>
            <a:r>
              <a:rPr lang="en-US" dirty="0" smtClean="0"/>
              <a:t>Reports (if applicable)</a:t>
            </a:r>
          </a:p>
          <a:p>
            <a:pPr lvl="1"/>
            <a:r>
              <a:rPr lang="en-US" dirty="0" smtClean="0"/>
              <a:t>Discussions prior to court with all parties</a:t>
            </a:r>
          </a:p>
          <a:p>
            <a:pPr lvl="2"/>
            <a:r>
              <a:rPr lang="en-US" dirty="0" smtClean="0"/>
              <a:t>Attempt to settle differences</a:t>
            </a:r>
          </a:p>
          <a:p>
            <a:pPr lvl="1"/>
            <a:r>
              <a:rPr lang="en-US" dirty="0" smtClean="0"/>
              <a:t>Collaborative while protecting interests</a:t>
            </a:r>
          </a:p>
          <a:p>
            <a:r>
              <a:rPr lang="en-US" dirty="0" smtClean="0"/>
              <a:t>Professional</a:t>
            </a:r>
          </a:p>
          <a:p>
            <a:pPr lvl="1"/>
            <a:r>
              <a:rPr lang="en-US" dirty="0" smtClean="0"/>
              <a:t>“Stay at the table”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 &amp; Social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8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Involving the GAL</a:t>
            </a:r>
          </a:p>
          <a:p>
            <a:pPr lvl="1"/>
            <a:r>
              <a:rPr lang="en-US" dirty="0" smtClean="0"/>
              <a:t>Effort from BOTH sides (availability, reaching out)</a:t>
            </a:r>
          </a:p>
          <a:p>
            <a:pPr lvl="1"/>
            <a:r>
              <a:rPr lang="en-US" dirty="0" smtClean="0"/>
              <a:t>CASE PLANS!!!</a:t>
            </a:r>
          </a:p>
          <a:p>
            <a:pPr lvl="2"/>
            <a:r>
              <a:rPr lang="en-US" dirty="0" smtClean="0"/>
              <a:t>GALs are involved in development and are signing off on case plans</a:t>
            </a:r>
          </a:p>
          <a:p>
            <a:pPr lvl="1"/>
            <a:r>
              <a:rPr lang="en-US" dirty="0" smtClean="0"/>
              <a:t>PLACEMENTS </a:t>
            </a:r>
          </a:p>
          <a:p>
            <a:pPr lvl="2"/>
            <a:r>
              <a:rPr lang="en-US" dirty="0" smtClean="0"/>
              <a:t>GAL are be notified ASAP of changes (prior to if not emergency)</a:t>
            </a:r>
          </a:p>
          <a:p>
            <a:r>
              <a:rPr lang="en-US" dirty="0" smtClean="0"/>
              <a:t>Mutual benefits</a:t>
            </a:r>
          </a:p>
          <a:p>
            <a:pPr lvl="1"/>
            <a:r>
              <a:rPr lang="en-US" dirty="0" smtClean="0"/>
              <a:t>Not a competition</a:t>
            </a:r>
          </a:p>
          <a:p>
            <a:pPr lvl="1"/>
            <a:r>
              <a:rPr lang="en-US" dirty="0" smtClean="0"/>
              <a:t>Do not withhold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 &amp; Social Services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91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</TotalTime>
  <Words>564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Defining the Role of the Guardian ad Litem</vt:lpstr>
      <vt:lpstr>Guardian Ad Litem Appointments</vt:lpstr>
      <vt:lpstr>GAL – what for?</vt:lpstr>
      <vt:lpstr>GAL  Role – the beginning</vt:lpstr>
      <vt:lpstr>GAL Role – the beginning (cont.)</vt:lpstr>
      <vt:lpstr>GAL Role - ongoing</vt:lpstr>
      <vt:lpstr>GAL Role – ongoing (cont.)</vt:lpstr>
      <vt:lpstr>GAL &amp; Social Services</vt:lpstr>
      <vt:lpstr>GAL &amp; Social Services (cont.)</vt:lpstr>
      <vt:lpstr>GAL – what we are NOT</vt:lpstr>
      <vt:lpstr>Benefits of a GAL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the Role of the Guardian ad Litem</dc:title>
  <dc:creator>Miles, Laura</dc:creator>
  <cp:lastModifiedBy>Nord, Judy</cp:lastModifiedBy>
  <cp:revision>30</cp:revision>
  <dcterms:created xsi:type="dcterms:W3CDTF">2014-03-17T23:05:57Z</dcterms:created>
  <dcterms:modified xsi:type="dcterms:W3CDTF">2014-03-21T13:16:37Z</dcterms:modified>
</cp:coreProperties>
</file>