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notesMasterIdLst>
    <p:notesMasterId r:id="rId42"/>
  </p:notesMasterIdLst>
  <p:handoutMasterIdLst>
    <p:handoutMasterId r:id="rId43"/>
  </p:handoutMasterIdLst>
  <p:sldIdLst>
    <p:sldId id="256" r:id="rId2"/>
    <p:sldId id="338" r:id="rId3"/>
    <p:sldId id="257" r:id="rId4"/>
    <p:sldId id="284" r:id="rId5"/>
    <p:sldId id="260" r:id="rId6"/>
    <p:sldId id="261" r:id="rId7"/>
    <p:sldId id="266" r:id="rId8"/>
    <p:sldId id="285" r:id="rId9"/>
    <p:sldId id="263" r:id="rId10"/>
    <p:sldId id="314" r:id="rId11"/>
    <p:sldId id="270" r:id="rId12"/>
    <p:sldId id="271" r:id="rId13"/>
    <p:sldId id="272" r:id="rId14"/>
    <p:sldId id="274" r:id="rId15"/>
    <p:sldId id="276" r:id="rId16"/>
    <p:sldId id="278" r:id="rId17"/>
    <p:sldId id="337" r:id="rId18"/>
    <p:sldId id="295" r:id="rId19"/>
    <p:sldId id="313" r:id="rId20"/>
    <p:sldId id="300" r:id="rId21"/>
    <p:sldId id="319" r:id="rId22"/>
    <p:sldId id="318" r:id="rId23"/>
    <p:sldId id="317" r:id="rId24"/>
    <p:sldId id="322" r:id="rId25"/>
    <p:sldId id="320" r:id="rId26"/>
    <p:sldId id="321" r:id="rId27"/>
    <p:sldId id="323" r:id="rId28"/>
    <p:sldId id="324" r:id="rId29"/>
    <p:sldId id="325" r:id="rId30"/>
    <p:sldId id="327" r:id="rId31"/>
    <p:sldId id="342" r:id="rId32"/>
    <p:sldId id="329" r:id="rId33"/>
    <p:sldId id="330" r:id="rId34"/>
    <p:sldId id="331" r:id="rId35"/>
    <p:sldId id="332" r:id="rId36"/>
    <p:sldId id="333" r:id="rId37"/>
    <p:sldId id="334" r:id="rId38"/>
    <p:sldId id="335" r:id="rId39"/>
    <p:sldId id="336" r:id="rId40"/>
    <p:sldId id="341"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84" autoAdjust="0"/>
    <p:restoredTop sz="95360" autoAdjust="0"/>
  </p:normalViewPr>
  <p:slideViewPr>
    <p:cSldViewPr>
      <p:cViewPr varScale="1">
        <p:scale>
          <a:sx n="95" d="100"/>
          <a:sy n="95" d="100"/>
        </p:scale>
        <p:origin x="-90" y="-210"/>
      </p:cViewPr>
      <p:guideLst>
        <p:guide orient="horz" pos="2160"/>
        <p:guide pos="2880"/>
      </p:guideLst>
    </p:cSldViewPr>
  </p:slideViewPr>
  <p:notesTextViewPr>
    <p:cViewPr>
      <p:scale>
        <a:sx n="1" d="1"/>
        <a:sy n="1" d="1"/>
      </p:scale>
      <p:origin x="0" y="0"/>
    </p:cViewPr>
  </p:notesTextViewPr>
  <p:sorterViewPr>
    <p:cViewPr>
      <p:scale>
        <a:sx n="100" d="100"/>
        <a:sy n="100" d="100"/>
      </p:scale>
      <p:origin x="0" y="9414"/>
    </p:cViewPr>
  </p:sorterViewPr>
  <p:notesViewPr>
    <p:cSldViewPr>
      <p:cViewPr varScale="1">
        <p:scale>
          <a:sx n="81" d="100"/>
          <a:sy n="81" d="100"/>
        </p:scale>
        <p:origin x="-20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EB51168-1CEE-43E2-B8C9-DDEC4B8C07D3}" type="datetimeFigureOut">
              <a:rPr lang="en-US" smtClean="0"/>
              <a:t>5/15/2015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F74B91F-B1F5-4E58-8910-16BD143D9979}" type="slidenum">
              <a:rPr lang="en-US" smtClean="0"/>
              <a:t>‹#›</a:t>
            </a:fld>
            <a:endParaRPr lang="en-US"/>
          </a:p>
        </p:txBody>
      </p:sp>
    </p:spTree>
    <p:extLst>
      <p:ext uri="{BB962C8B-B14F-4D97-AF65-F5344CB8AC3E}">
        <p14:creationId xmlns:p14="http://schemas.microsoft.com/office/powerpoint/2010/main" val="874943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69AD721-6BAA-41CC-B0C0-006B930E866B}" type="datetimeFigureOut">
              <a:rPr lang="en-US" smtClean="0"/>
              <a:t>5/15/2015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B770774-C6C0-4835-87D9-D4068D3D14DE}" type="slidenum">
              <a:rPr lang="en-US" smtClean="0"/>
              <a:t>‹#›</a:t>
            </a:fld>
            <a:endParaRPr lang="en-US"/>
          </a:p>
        </p:txBody>
      </p:sp>
    </p:spTree>
    <p:extLst>
      <p:ext uri="{BB962C8B-B14F-4D97-AF65-F5344CB8AC3E}">
        <p14:creationId xmlns:p14="http://schemas.microsoft.com/office/powerpoint/2010/main" val="1727235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70774-C6C0-4835-87D9-D4068D3D14DE}" type="slidenum">
              <a:rPr lang="en-US" smtClean="0"/>
              <a:t>17</a:t>
            </a:fld>
            <a:endParaRPr lang="en-US"/>
          </a:p>
        </p:txBody>
      </p:sp>
    </p:spTree>
    <p:extLst>
      <p:ext uri="{BB962C8B-B14F-4D97-AF65-F5344CB8AC3E}">
        <p14:creationId xmlns:p14="http://schemas.microsoft.com/office/powerpoint/2010/main" val="23538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fld id="{EDBACD23-C022-4ADC-8D59-3EC2F4A22E01}" type="slidenum">
              <a:rPr lang="en-US" altLang="en-US" smtClean="0"/>
              <a:pPr eaLnBrk="1" hangingPunct="1"/>
              <a:t>27</a:t>
            </a:fld>
            <a:endParaRPr lang="en-US" altLang="en-U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fld id="{34B8D859-9D88-4D87-BD1F-5AFE990E6044}" type="slidenum">
              <a:rPr lang="en-US" altLang="en-US" smtClean="0"/>
              <a:pPr eaLnBrk="1" hangingPunct="1"/>
              <a:t>28</a:t>
            </a:fld>
            <a:endParaRPr lang="en-US" altLang="en-US"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eaLnBrk="0" hangingPunct="0">
              <a:defRPr sz="2300">
                <a:solidFill>
                  <a:schemeClr val="tx1"/>
                </a:solidFill>
                <a:latin typeface="Times New Roman" pitchFamily="18" charset="0"/>
              </a:defRPr>
            </a:lvl1pPr>
            <a:lvl2pPr marL="716130" indent="-275434" defTabSz="931887" eaLnBrk="0" hangingPunct="0">
              <a:defRPr sz="2300">
                <a:solidFill>
                  <a:schemeClr val="tx1"/>
                </a:solidFill>
                <a:latin typeface="Times New Roman" pitchFamily="18" charset="0"/>
              </a:defRPr>
            </a:lvl2pPr>
            <a:lvl3pPr marL="1101738" indent="-220348" defTabSz="931887" eaLnBrk="0" hangingPunct="0">
              <a:defRPr sz="2300">
                <a:solidFill>
                  <a:schemeClr val="tx1"/>
                </a:solidFill>
                <a:latin typeface="Times New Roman" pitchFamily="18" charset="0"/>
              </a:defRPr>
            </a:lvl3pPr>
            <a:lvl4pPr marL="1542433" indent="-220348" defTabSz="931887" eaLnBrk="0" hangingPunct="0">
              <a:defRPr sz="2300">
                <a:solidFill>
                  <a:schemeClr val="tx1"/>
                </a:solidFill>
                <a:latin typeface="Times New Roman" pitchFamily="18" charset="0"/>
              </a:defRPr>
            </a:lvl4pPr>
            <a:lvl5pPr marL="1983128" indent="-220348" defTabSz="931887" eaLnBrk="0" hangingPunct="0">
              <a:defRPr sz="2300">
                <a:solidFill>
                  <a:schemeClr val="tx1"/>
                </a:solidFill>
                <a:latin typeface="Times New Roman" pitchFamily="18" charset="0"/>
              </a:defRPr>
            </a:lvl5pPr>
            <a:lvl6pPr marL="2423823" indent="-220348" defTabSz="931887" eaLnBrk="0" fontAlgn="base" hangingPunct="0">
              <a:spcBef>
                <a:spcPct val="0"/>
              </a:spcBef>
              <a:spcAft>
                <a:spcPct val="0"/>
              </a:spcAft>
              <a:defRPr sz="2300">
                <a:solidFill>
                  <a:schemeClr val="tx1"/>
                </a:solidFill>
                <a:latin typeface="Times New Roman" pitchFamily="18" charset="0"/>
              </a:defRPr>
            </a:lvl6pPr>
            <a:lvl7pPr marL="2864518" indent="-220348" defTabSz="931887" eaLnBrk="0" fontAlgn="base" hangingPunct="0">
              <a:spcBef>
                <a:spcPct val="0"/>
              </a:spcBef>
              <a:spcAft>
                <a:spcPct val="0"/>
              </a:spcAft>
              <a:defRPr sz="2300">
                <a:solidFill>
                  <a:schemeClr val="tx1"/>
                </a:solidFill>
                <a:latin typeface="Times New Roman" pitchFamily="18" charset="0"/>
              </a:defRPr>
            </a:lvl7pPr>
            <a:lvl8pPr marL="3305213" indent="-220348" defTabSz="931887" eaLnBrk="0" fontAlgn="base" hangingPunct="0">
              <a:spcBef>
                <a:spcPct val="0"/>
              </a:spcBef>
              <a:spcAft>
                <a:spcPct val="0"/>
              </a:spcAft>
              <a:defRPr sz="2300">
                <a:solidFill>
                  <a:schemeClr val="tx1"/>
                </a:solidFill>
                <a:latin typeface="Times New Roman" pitchFamily="18" charset="0"/>
              </a:defRPr>
            </a:lvl8pPr>
            <a:lvl9pPr marL="3745908" indent="-220348" defTabSz="931887" eaLnBrk="0" fontAlgn="base" hangingPunct="0">
              <a:spcBef>
                <a:spcPct val="0"/>
              </a:spcBef>
              <a:spcAft>
                <a:spcPct val="0"/>
              </a:spcAft>
              <a:defRPr sz="2300">
                <a:solidFill>
                  <a:schemeClr val="tx1"/>
                </a:solidFill>
                <a:latin typeface="Times New Roman" pitchFamily="18" charset="0"/>
              </a:defRPr>
            </a:lvl9pPr>
          </a:lstStyle>
          <a:p>
            <a:pPr eaLnBrk="1" hangingPunct="1"/>
            <a:fld id="{C5D94F1F-DFF7-46BF-AADA-1000F91F4939}" type="slidenum">
              <a:rPr lang="en-US" sz="1300"/>
              <a:pPr eaLnBrk="1" hangingPunct="1"/>
              <a:t>29</a:t>
            </a:fld>
            <a:endParaRPr lang="en-US" sz="13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eaLnBrk="0" hangingPunct="0">
              <a:defRPr sz="2300">
                <a:solidFill>
                  <a:schemeClr val="tx1"/>
                </a:solidFill>
                <a:latin typeface="Times New Roman" pitchFamily="18" charset="0"/>
              </a:defRPr>
            </a:lvl1pPr>
            <a:lvl2pPr marL="716130" indent="-275434" defTabSz="931887" eaLnBrk="0" hangingPunct="0">
              <a:defRPr sz="2300">
                <a:solidFill>
                  <a:schemeClr val="tx1"/>
                </a:solidFill>
                <a:latin typeface="Times New Roman" pitchFamily="18" charset="0"/>
              </a:defRPr>
            </a:lvl2pPr>
            <a:lvl3pPr marL="1101738" indent="-220348" defTabSz="931887" eaLnBrk="0" hangingPunct="0">
              <a:defRPr sz="2300">
                <a:solidFill>
                  <a:schemeClr val="tx1"/>
                </a:solidFill>
                <a:latin typeface="Times New Roman" pitchFamily="18" charset="0"/>
              </a:defRPr>
            </a:lvl3pPr>
            <a:lvl4pPr marL="1542433" indent="-220348" defTabSz="931887" eaLnBrk="0" hangingPunct="0">
              <a:defRPr sz="2300">
                <a:solidFill>
                  <a:schemeClr val="tx1"/>
                </a:solidFill>
                <a:latin typeface="Times New Roman" pitchFamily="18" charset="0"/>
              </a:defRPr>
            </a:lvl4pPr>
            <a:lvl5pPr marL="1983128" indent="-220348" defTabSz="931887" eaLnBrk="0" hangingPunct="0">
              <a:defRPr sz="2300">
                <a:solidFill>
                  <a:schemeClr val="tx1"/>
                </a:solidFill>
                <a:latin typeface="Times New Roman" pitchFamily="18" charset="0"/>
              </a:defRPr>
            </a:lvl5pPr>
            <a:lvl6pPr marL="2423823" indent="-220348" defTabSz="931887" eaLnBrk="0" fontAlgn="base" hangingPunct="0">
              <a:spcBef>
                <a:spcPct val="0"/>
              </a:spcBef>
              <a:spcAft>
                <a:spcPct val="0"/>
              </a:spcAft>
              <a:defRPr sz="2300">
                <a:solidFill>
                  <a:schemeClr val="tx1"/>
                </a:solidFill>
                <a:latin typeface="Times New Roman" pitchFamily="18" charset="0"/>
              </a:defRPr>
            </a:lvl6pPr>
            <a:lvl7pPr marL="2864518" indent="-220348" defTabSz="931887" eaLnBrk="0" fontAlgn="base" hangingPunct="0">
              <a:spcBef>
                <a:spcPct val="0"/>
              </a:spcBef>
              <a:spcAft>
                <a:spcPct val="0"/>
              </a:spcAft>
              <a:defRPr sz="2300">
                <a:solidFill>
                  <a:schemeClr val="tx1"/>
                </a:solidFill>
                <a:latin typeface="Times New Roman" pitchFamily="18" charset="0"/>
              </a:defRPr>
            </a:lvl7pPr>
            <a:lvl8pPr marL="3305213" indent="-220348" defTabSz="931887" eaLnBrk="0" fontAlgn="base" hangingPunct="0">
              <a:spcBef>
                <a:spcPct val="0"/>
              </a:spcBef>
              <a:spcAft>
                <a:spcPct val="0"/>
              </a:spcAft>
              <a:defRPr sz="2300">
                <a:solidFill>
                  <a:schemeClr val="tx1"/>
                </a:solidFill>
                <a:latin typeface="Times New Roman" pitchFamily="18" charset="0"/>
              </a:defRPr>
            </a:lvl8pPr>
            <a:lvl9pPr marL="3745908" indent="-220348" defTabSz="931887" eaLnBrk="0" fontAlgn="base" hangingPunct="0">
              <a:spcBef>
                <a:spcPct val="0"/>
              </a:spcBef>
              <a:spcAft>
                <a:spcPct val="0"/>
              </a:spcAft>
              <a:defRPr sz="2300">
                <a:solidFill>
                  <a:schemeClr val="tx1"/>
                </a:solidFill>
                <a:latin typeface="Times New Roman" pitchFamily="18" charset="0"/>
              </a:defRPr>
            </a:lvl9pPr>
          </a:lstStyle>
          <a:p>
            <a:pPr eaLnBrk="1" hangingPunct="1"/>
            <a:fld id="{89A4A387-3EFE-4A09-B7E7-7CD336CCA0AD}" type="slidenum">
              <a:rPr lang="en-US" sz="1300"/>
              <a:pPr eaLnBrk="1" hangingPunct="1"/>
              <a:t>30</a:t>
            </a:fld>
            <a:endParaRPr lang="en-US" sz="1300"/>
          </a:p>
        </p:txBody>
      </p:sp>
      <p:sp>
        <p:nvSpPr>
          <p:cNvPr id="35843" name="Rectangle 2"/>
          <p:cNvSpPr>
            <a:spLocks noGrp="1" noRot="1" noChangeAspect="1" noChangeArrowheads="1" noTextEdit="1"/>
          </p:cNvSpPr>
          <p:nvPr>
            <p:ph type="sldImg"/>
          </p:nvPr>
        </p:nvSpPr>
        <p:spPr>
          <a:xfrm>
            <a:off x="1181100" y="696913"/>
            <a:ext cx="4648200" cy="3486150"/>
          </a:xfrm>
          <a:ln/>
        </p:spPr>
      </p:sp>
      <p:sp>
        <p:nvSpPr>
          <p:cNvPr id="35844" name="Rectangle 3"/>
          <p:cNvSpPr>
            <a:spLocks noGrp="1" noChangeArrowheads="1"/>
          </p:cNvSpPr>
          <p:nvPr>
            <p:ph type="body" idx="1"/>
          </p:nvPr>
        </p:nvSpPr>
        <p:spPr>
          <a:xfrm>
            <a:off x="934112" y="4416098"/>
            <a:ext cx="5142177" cy="41839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eaLnBrk="0" hangingPunct="0">
              <a:defRPr sz="2300">
                <a:solidFill>
                  <a:schemeClr val="tx1"/>
                </a:solidFill>
                <a:latin typeface="Times New Roman" pitchFamily="18" charset="0"/>
              </a:defRPr>
            </a:lvl1pPr>
            <a:lvl2pPr marL="716130" indent="-275434" defTabSz="931887" eaLnBrk="0" hangingPunct="0">
              <a:defRPr sz="2300">
                <a:solidFill>
                  <a:schemeClr val="tx1"/>
                </a:solidFill>
                <a:latin typeface="Times New Roman" pitchFamily="18" charset="0"/>
              </a:defRPr>
            </a:lvl2pPr>
            <a:lvl3pPr marL="1101738" indent="-220348" defTabSz="931887" eaLnBrk="0" hangingPunct="0">
              <a:defRPr sz="2300">
                <a:solidFill>
                  <a:schemeClr val="tx1"/>
                </a:solidFill>
                <a:latin typeface="Times New Roman" pitchFamily="18" charset="0"/>
              </a:defRPr>
            </a:lvl3pPr>
            <a:lvl4pPr marL="1542433" indent="-220348" defTabSz="931887" eaLnBrk="0" hangingPunct="0">
              <a:defRPr sz="2300">
                <a:solidFill>
                  <a:schemeClr val="tx1"/>
                </a:solidFill>
                <a:latin typeface="Times New Roman" pitchFamily="18" charset="0"/>
              </a:defRPr>
            </a:lvl4pPr>
            <a:lvl5pPr marL="1983128" indent="-220348" defTabSz="931887" eaLnBrk="0" hangingPunct="0">
              <a:defRPr sz="2300">
                <a:solidFill>
                  <a:schemeClr val="tx1"/>
                </a:solidFill>
                <a:latin typeface="Times New Roman" pitchFamily="18" charset="0"/>
              </a:defRPr>
            </a:lvl5pPr>
            <a:lvl6pPr marL="2423823" indent="-220348" defTabSz="931887" eaLnBrk="0" fontAlgn="base" hangingPunct="0">
              <a:spcBef>
                <a:spcPct val="0"/>
              </a:spcBef>
              <a:spcAft>
                <a:spcPct val="0"/>
              </a:spcAft>
              <a:defRPr sz="2300">
                <a:solidFill>
                  <a:schemeClr val="tx1"/>
                </a:solidFill>
                <a:latin typeface="Times New Roman" pitchFamily="18" charset="0"/>
              </a:defRPr>
            </a:lvl6pPr>
            <a:lvl7pPr marL="2864518" indent="-220348" defTabSz="931887" eaLnBrk="0" fontAlgn="base" hangingPunct="0">
              <a:spcBef>
                <a:spcPct val="0"/>
              </a:spcBef>
              <a:spcAft>
                <a:spcPct val="0"/>
              </a:spcAft>
              <a:defRPr sz="2300">
                <a:solidFill>
                  <a:schemeClr val="tx1"/>
                </a:solidFill>
                <a:latin typeface="Times New Roman" pitchFamily="18" charset="0"/>
              </a:defRPr>
            </a:lvl7pPr>
            <a:lvl8pPr marL="3305213" indent="-220348" defTabSz="931887" eaLnBrk="0" fontAlgn="base" hangingPunct="0">
              <a:spcBef>
                <a:spcPct val="0"/>
              </a:spcBef>
              <a:spcAft>
                <a:spcPct val="0"/>
              </a:spcAft>
              <a:defRPr sz="2300">
                <a:solidFill>
                  <a:schemeClr val="tx1"/>
                </a:solidFill>
                <a:latin typeface="Times New Roman" pitchFamily="18" charset="0"/>
              </a:defRPr>
            </a:lvl8pPr>
            <a:lvl9pPr marL="3745908" indent="-220348" defTabSz="931887" eaLnBrk="0" fontAlgn="base" hangingPunct="0">
              <a:spcBef>
                <a:spcPct val="0"/>
              </a:spcBef>
              <a:spcAft>
                <a:spcPct val="0"/>
              </a:spcAft>
              <a:defRPr sz="2300">
                <a:solidFill>
                  <a:schemeClr val="tx1"/>
                </a:solidFill>
                <a:latin typeface="Times New Roman" pitchFamily="18" charset="0"/>
              </a:defRPr>
            </a:lvl9pPr>
          </a:lstStyle>
          <a:p>
            <a:pPr eaLnBrk="1" hangingPunct="1"/>
            <a:fld id="{89A4A387-3EFE-4A09-B7E7-7CD336CCA0AD}" type="slidenum">
              <a:rPr lang="en-US" sz="1300"/>
              <a:pPr eaLnBrk="1" hangingPunct="1"/>
              <a:t>31</a:t>
            </a:fld>
            <a:endParaRPr lang="en-US" sz="1300"/>
          </a:p>
        </p:txBody>
      </p:sp>
      <p:sp>
        <p:nvSpPr>
          <p:cNvPr id="35843" name="Rectangle 2"/>
          <p:cNvSpPr>
            <a:spLocks noGrp="1" noRot="1" noChangeAspect="1" noChangeArrowheads="1" noTextEdit="1"/>
          </p:cNvSpPr>
          <p:nvPr>
            <p:ph type="sldImg"/>
          </p:nvPr>
        </p:nvSpPr>
        <p:spPr>
          <a:xfrm>
            <a:off x="1181100" y="696913"/>
            <a:ext cx="4648200" cy="3486150"/>
          </a:xfrm>
          <a:ln/>
        </p:spPr>
      </p:sp>
      <p:sp>
        <p:nvSpPr>
          <p:cNvPr id="35844" name="Rectangle 3"/>
          <p:cNvSpPr>
            <a:spLocks noGrp="1" noChangeArrowheads="1"/>
          </p:cNvSpPr>
          <p:nvPr>
            <p:ph type="body" idx="1"/>
          </p:nvPr>
        </p:nvSpPr>
        <p:spPr>
          <a:xfrm>
            <a:off x="934112" y="4416098"/>
            <a:ext cx="5142177" cy="41839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ight Triangle 6"/>
          <p:cNvSpPr/>
          <p:nvPr/>
        </p:nvSpPr>
        <p:spPr>
          <a:xfrm>
            <a:off x="0" y="1093788"/>
            <a:ext cx="5218113" cy="576421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reeform 7"/>
          <p:cNvSpPr>
            <a:spLocks/>
          </p:cNvSpPr>
          <p:nvPr/>
        </p:nvSpPr>
        <p:spPr bwMode="auto">
          <a:xfrm>
            <a:off x="-1588" y="-1588"/>
            <a:ext cx="9145588" cy="6859588"/>
          </a:xfrm>
          <a:custGeom>
            <a:avLst/>
            <a:gdLst>
              <a:gd name="T0" fmla="*/ 0 w 3352800"/>
              <a:gd name="T1" fmla="*/ 6858925 h 2002901"/>
              <a:gd name="T2" fmla="*/ 7738152 w 3352800"/>
              <a:gd name="T3" fmla="*/ 0 h 2002901"/>
              <a:gd name="T4" fmla="*/ 9146380 w 3352800"/>
              <a:gd name="T5" fmla="*/ 925 h 2002901"/>
              <a:gd name="T6" fmla="*/ 9146380 w 3352800"/>
              <a:gd name="T7" fmla="*/ 6858925 h 2002901"/>
              <a:gd name="T8" fmla="*/ 0 w 3352800"/>
              <a:gd name="T9" fmla="*/ 6858925 h 20029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52800" h="2002901">
                <a:moveTo>
                  <a:pt x="0" y="2002901"/>
                </a:moveTo>
                <a:lnTo>
                  <a:pt x="2836585" y="0"/>
                </a:lnTo>
                <a:lnTo>
                  <a:pt x="3352800" y="270"/>
                </a:lnTo>
                <a:lnTo>
                  <a:pt x="3352800" y="2002901"/>
                </a:lnTo>
                <a:lnTo>
                  <a:pt x="0" y="2002901"/>
                </a:lnTo>
                <a:close/>
              </a:path>
            </a:pathLst>
          </a:custGeom>
          <a:solidFill>
            <a:schemeClr val="accent1">
              <a:alpha val="49001"/>
            </a:schemeClr>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endParaRPr lang="en-US"/>
          </a:p>
        </p:txBody>
      </p:sp>
      <p:sp>
        <p:nvSpPr>
          <p:cNvPr id="77826" name="Rectangle 2"/>
          <p:cNvSpPr>
            <a:spLocks noGrp="1" noChangeArrowheads="1"/>
          </p:cNvSpPr>
          <p:nvPr>
            <p:ph type="ctrTitle"/>
          </p:nvPr>
        </p:nvSpPr>
        <p:spPr>
          <a:xfrm>
            <a:off x="701675" y="1841500"/>
            <a:ext cx="7772400" cy="1470025"/>
          </a:xfrm>
        </p:spPr>
        <p:txBody>
          <a:bodyPr/>
          <a:lstStyle>
            <a:lvl1pPr>
              <a:defRPr b="1"/>
            </a:lvl1pPr>
          </a:lstStyle>
          <a:p>
            <a:pPr lvl="0"/>
            <a:r>
              <a:rPr lang="en-US" noProof="0" smtClean="0"/>
              <a:t>Click to edit Master title style</a:t>
            </a:r>
          </a:p>
        </p:txBody>
      </p:sp>
      <p:sp>
        <p:nvSpPr>
          <p:cNvPr id="77828" name="Rectangle 4"/>
          <p:cNvSpPr>
            <a:spLocks noGrp="1" noChangeArrowheads="1"/>
          </p:cNvSpPr>
          <p:nvPr>
            <p:ph type="sldNum" sz="quarter" idx="4"/>
          </p:nvPr>
        </p:nvSpPr>
        <p:spPr/>
        <p:txBody>
          <a:bodyPr/>
          <a:lstStyle>
            <a:lvl1pPr>
              <a:defRPr>
                <a:solidFill>
                  <a:schemeClr val="tx1"/>
                </a:solidFill>
              </a:defRPr>
            </a:lvl1pPr>
          </a:lstStyle>
          <a:p>
            <a:fld id="{C8EEA7C2-01B3-4E57-A671-EA57E46C3094}" type="slidenum">
              <a:rPr lang="en-US" smtClean="0"/>
              <a:t>‹#›</a:t>
            </a:fld>
            <a:endParaRPr lang="en-US" dirty="0"/>
          </a:p>
        </p:txBody>
      </p:sp>
      <p:sp>
        <p:nvSpPr>
          <p:cNvPr id="77834" name="AutoShape 10"/>
          <p:cNvSpPr>
            <a:spLocks noChangeArrowheads="1"/>
          </p:cNvSpPr>
          <p:nvPr/>
        </p:nvSpPr>
        <p:spPr bwMode="auto">
          <a:xfrm>
            <a:off x="0" y="4295775"/>
            <a:ext cx="5222875" cy="2562225"/>
          </a:xfrm>
          <a:prstGeom prst="triangle">
            <a:avLst>
              <a:gd name="adj" fmla="val 5547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7" name="Rectangle 3"/>
          <p:cNvSpPr>
            <a:spLocks noGrp="1" noChangeArrowheads="1"/>
          </p:cNvSpPr>
          <p:nvPr>
            <p:ph type="subTitle" idx="1"/>
          </p:nvPr>
        </p:nvSpPr>
        <p:spPr>
          <a:xfrm>
            <a:off x="1355725" y="3536950"/>
            <a:ext cx="6400800" cy="1752600"/>
          </a:xfrm>
        </p:spPr>
        <p:txBody>
          <a:bodyPr/>
          <a:lstStyle>
            <a:lvl1pPr marL="0" indent="0" algn="ctr">
              <a:buFontTx/>
              <a:buNone/>
              <a:defRPr/>
            </a:lvl1pPr>
          </a:lstStyle>
          <a:p>
            <a:pPr lvl="0"/>
            <a:r>
              <a:rPr lang="en-US" noProof="0" smtClean="0"/>
              <a:t>Click to edit Master subtitle style</a:t>
            </a:r>
          </a:p>
        </p:txBody>
      </p:sp>
      <p:grpSp>
        <p:nvGrpSpPr>
          <p:cNvPr id="77835" name="Group 11"/>
          <p:cNvGrpSpPr>
            <a:grpSpLocks/>
          </p:cNvGrpSpPr>
          <p:nvPr/>
        </p:nvGrpSpPr>
        <p:grpSpPr bwMode="auto">
          <a:xfrm>
            <a:off x="469900" y="239713"/>
            <a:ext cx="3987800" cy="762000"/>
            <a:chOff x="144" y="3759"/>
            <a:chExt cx="2512" cy="480"/>
          </a:xfrm>
        </p:grpSpPr>
        <p:pic>
          <p:nvPicPr>
            <p:cNvPr id="77836" name="Picture 12" descr="vinland-cmy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4" y="3792"/>
              <a:ext cx="576" cy="401"/>
            </a:xfrm>
            <a:prstGeom prst="rect">
              <a:avLst/>
            </a:prstGeom>
            <a:noFill/>
            <a:extLst>
              <a:ext uri="{909E8E84-426E-40DD-AFC4-6F175D3DCCD1}">
                <a14:hiddenFill xmlns:a14="http://schemas.microsoft.com/office/drawing/2010/main">
                  <a:solidFill>
                    <a:srgbClr val="FFFFFF"/>
                  </a:solidFill>
                </a14:hiddenFill>
              </a:ext>
            </a:extLst>
          </p:spPr>
        </p:pic>
        <p:sp>
          <p:nvSpPr>
            <p:cNvPr id="77837" name="Line 13"/>
            <p:cNvSpPr>
              <a:spLocks noChangeShapeType="1"/>
            </p:cNvSpPr>
            <p:nvPr userDrawn="1"/>
          </p:nvSpPr>
          <p:spPr bwMode="auto">
            <a:xfrm>
              <a:off x="771" y="3759"/>
              <a:ext cx="0" cy="4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8" name="Text Box 14"/>
            <p:cNvSpPr txBox="1">
              <a:spLocks noChangeArrowheads="1"/>
            </p:cNvSpPr>
            <p:nvPr userDrawn="1"/>
          </p:nvSpPr>
          <p:spPr bwMode="auto">
            <a:xfrm>
              <a:off x="761" y="3931"/>
              <a:ext cx="18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accent2"/>
                  </a:solidFill>
                  <a:latin typeface="Georgia" pitchFamily="18" charset="0"/>
                </a:rPr>
                <a:t>Full lives for people with disabilities</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8EEA7C2-01B3-4E57-A671-EA57E46C3094}" type="slidenum">
              <a:rPr lang="en-US" smtClean="0"/>
              <a:t>‹#›</a:t>
            </a:fld>
            <a:endParaRPr lang="en-US" dirty="0"/>
          </a:p>
        </p:txBody>
      </p:sp>
    </p:spTree>
    <p:extLst>
      <p:ext uri="{BB962C8B-B14F-4D97-AF65-F5344CB8AC3E}">
        <p14:creationId xmlns:p14="http://schemas.microsoft.com/office/powerpoint/2010/main" val="701464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8EEA7C2-01B3-4E57-A671-EA57E46C3094}" type="slidenum">
              <a:rPr lang="en-US" smtClean="0"/>
              <a:t>‹#›</a:t>
            </a:fld>
            <a:endParaRPr lang="en-US" dirty="0"/>
          </a:p>
        </p:txBody>
      </p:sp>
    </p:spTree>
    <p:extLst>
      <p:ext uri="{BB962C8B-B14F-4D97-AF65-F5344CB8AC3E}">
        <p14:creationId xmlns:p14="http://schemas.microsoft.com/office/powerpoint/2010/main" val="3480323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4038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fld id="{61264931-066C-4813-AC9C-B1EF04177AC2}" type="slidenum">
              <a:rPr lang="en-US"/>
              <a:pPr>
                <a:defRPr/>
              </a:pPr>
              <a:t>‹#›</a:t>
            </a:fld>
            <a:endParaRPr lang="en-US" dirty="0"/>
          </a:p>
        </p:txBody>
      </p:sp>
    </p:spTree>
    <p:extLst>
      <p:ext uri="{BB962C8B-B14F-4D97-AF65-F5344CB8AC3E}">
        <p14:creationId xmlns:p14="http://schemas.microsoft.com/office/powerpoint/2010/main" val="38285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8EEA7C2-01B3-4E57-A671-EA57E46C3094}" type="slidenum">
              <a:rPr lang="en-US" smtClean="0"/>
              <a:t>‹#›</a:t>
            </a:fld>
            <a:endParaRPr lang="en-US" dirty="0"/>
          </a:p>
        </p:txBody>
      </p:sp>
    </p:spTree>
    <p:extLst>
      <p:ext uri="{BB962C8B-B14F-4D97-AF65-F5344CB8AC3E}">
        <p14:creationId xmlns:p14="http://schemas.microsoft.com/office/powerpoint/2010/main" val="403105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8EEA7C2-01B3-4E57-A671-EA57E46C3094}" type="slidenum">
              <a:rPr lang="en-US" smtClean="0"/>
              <a:t>‹#›</a:t>
            </a:fld>
            <a:endParaRPr lang="en-US" dirty="0"/>
          </a:p>
        </p:txBody>
      </p:sp>
    </p:spTree>
    <p:extLst>
      <p:ext uri="{BB962C8B-B14F-4D97-AF65-F5344CB8AC3E}">
        <p14:creationId xmlns:p14="http://schemas.microsoft.com/office/powerpoint/2010/main" val="45111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8EEA7C2-01B3-4E57-A671-EA57E46C3094}" type="slidenum">
              <a:rPr lang="en-US" smtClean="0"/>
              <a:t>‹#›</a:t>
            </a:fld>
            <a:endParaRPr lang="en-US" dirty="0"/>
          </a:p>
        </p:txBody>
      </p:sp>
    </p:spTree>
    <p:extLst>
      <p:ext uri="{BB962C8B-B14F-4D97-AF65-F5344CB8AC3E}">
        <p14:creationId xmlns:p14="http://schemas.microsoft.com/office/powerpoint/2010/main" val="105005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8EEA7C2-01B3-4E57-A671-EA57E46C3094}" type="slidenum">
              <a:rPr lang="en-US" smtClean="0"/>
              <a:t>‹#›</a:t>
            </a:fld>
            <a:endParaRPr lang="en-US" dirty="0"/>
          </a:p>
        </p:txBody>
      </p:sp>
    </p:spTree>
    <p:extLst>
      <p:ext uri="{BB962C8B-B14F-4D97-AF65-F5344CB8AC3E}">
        <p14:creationId xmlns:p14="http://schemas.microsoft.com/office/powerpoint/2010/main" val="351307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8EEA7C2-01B3-4E57-A671-EA57E46C3094}" type="slidenum">
              <a:rPr lang="en-US" smtClean="0"/>
              <a:t>‹#›</a:t>
            </a:fld>
            <a:endParaRPr lang="en-US" dirty="0"/>
          </a:p>
        </p:txBody>
      </p:sp>
    </p:spTree>
    <p:extLst>
      <p:ext uri="{BB962C8B-B14F-4D97-AF65-F5344CB8AC3E}">
        <p14:creationId xmlns:p14="http://schemas.microsoft.com/office/powerpoint/2010/main" val="224761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8EEA7C2-01B3-4E57-A671-EA57E46C3094}" type="slidenum">
              <a:rPr lang="en-US" smtClean="0"/>
              <a:t>‹#›</a:t>
            </a:fld>
            <a:endParaRPr lang="en-US" dirty="0"/>
          </a:p>
        </p:txBody>
      </p:sp>
    </p:spTree>
    <p:extLst>
      <p:ext uri="{BB962C8B-B14F-4D97-AF65-F5344CB8AC3E}">
        <p14:creationId xmlns:p14="http://schemas.microsoft.com/office/powerpoint/2010/main" val="81949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8EEA7C2-01B3-4E57-A671-EA57E46C3094}" type="slidenum">
              <a:rPr lang="en-US" smtClean="0"/>
              <a:t>‹#›</a:t>
            </a:fld>
            <a:endParaRPr lang="en-US" dirty="0"/>
          </a:p>
        </p:txBody>
      </p:sp>
    </p:spTree>
    <p:extLst>
      <p:ext uri="{BB962C8B-B14F-4D97-AF65-F5344CB8AC3E}">
        <p14:creationId xmlns:p14="http://schemas.microsoft.com/office/powerpoint/2010/main" val="373604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8EEA7C2-01B3-4E57-A671-EA57E46C3094}" type="slidenum">
              <a:rPr lang="en-US" smtClean="0"/>
              <a:t>‹#›</a:t>
            </a:fld>
            <a:endParaRPr lang="en-US" dirty="0"/>
          </a:p>
        </p:txBody>
      </p:sp>
    </p:spTree>
    <p:extLst>
      <p:ext uri="{BB962C8B-B14F-4D97-AF65-F5344CB8AC3E}">
        <p14:creationId xmlns:p14="http://schemas.microsoft.com/office/powerpoint/2010/main" val="21044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AutoShape 25"/>
          <p:cNvSpPr>
            <a:spLocks noChangeArrowheads="1"/>
          </p:cNvSpPr>
          <p:nvPr/>
        </p:nvSpPr>
        <p:spPr bwMode="auto">
          <a:xfrm rot="5400000">
            <a:off x="935831" y="-935831"/>
            <a:ext cx="703263" cy="2574925"/>
          </a:xfrm>
          <a:prstGeom prst="rtTriangl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body" idx="1"/>
          </p:nvPr>
        </p:nvSpPr>
        <p:spPr bwMode="auto">
          <a:xfrm>
            <a:off x="457200" y="1600200"/>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C8EEA7C2-01B3-4E57-A671-EA57E46C3094}" type="slidenum">
              <a:rPr lang="en-US" smtClean="0"/>
              <a:t>‹#›</a:t>
            </a:fld>
            <a:endParaRPr lang="en-US" dirty="0"/>
          </a:p>
        </p:txBody>
      </p:sp>
      <p:grpSp>
        <p:nvGrpSpPr>
          <p:cNvPr id="1035" name="Group 11"/>
          <p:cNvGrpSpPr>
            <a:grpSpLocks/>
          </p:cNvGrpSpPr>
          <p:nvPr/>
        </p:nvGrpSpPr>
        <p:grpSpPr bwMode="auto">
          <a:xfrm>
            <a:off x="454025" y="5984875"/>
            <a:ext cx="3987800" cy="762000"/>
            <a:chOff x="144" y="3759"/>
            <a:chExt cx="2512" cy="480"/>
          </a:xfrm>
        </p:grpSpPr>
        <p:pic>
          <p:nvPicPr>
            <p:cNvPr id="1031" name="Picture 7" descr="vinland-cmyk"/>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4" y="3792"/>
              <a:ext cx="576" cy="401"/>
            </a:xfrm>
            <a:prstGeom prst="rect">
              <a:avLst/>
            </a:prstGeom>
            <a:noFill/>
            <a:extLst>
              <a:ext uri="{909E8E84-426E-40DD-AFC4-6F175D3DCCD1}">
                <a14:hiddenFill xmlns:a14="http://schemas.microsoft.com/office/drawing/2010/main">
                  <a:solidFill>
                    <a:srgbClr val="FFFFFF"/>
                  </a:solidFill>
                </a14:hiddenFill>
              </a:ext>
            </a:extLst>
          </p:spPr>
        </p:pic>
        <p:sp>
          <p:nvSpPr>
            <p:cNvPr id="1032" name="Line 8"/>
            <p:cNvSpPr>
              <a:spLocks noChangeShapeType="1"/>
            </p:cNvSpPr>
            <p:nvPr userDrawn="1"/>
          </p:nvSpPr>
          <p:spPr bwMode="auto">
            <a:xfrm>
              <a:off x="771" y="3759"/>
              <a:ext cx="0" cy="4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Text Box 9"/>
            <p:cNvSpPr txBox="1">
              <a:spLocks noChangeArrowheads="1"/>
            </p:cNvSpPr>
            <p:nvPr userDrawn="1"/>
          </p:nvSpPr>
          <p:spPr bwMode="auto">
            <a:xfrm>
              <a:off x="761" y="3931"/>
              <a:ext cx="18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accent2"/>
                  </a:solidFill>
                  <a:latin typeface="Georgia" pitchFamily="18" charset="0"/>
                </a:rPr>
                <a:t>Full lives for people with disabilities</a:t>
              </a:r>
            </a:p>
          </p:txBody>
        </p:sp>
      </p:grpSp>
      <p:sp>
        <p:nvSpPr>
          <p:cNvPr id="1050" name="AutoShape 26"/>
          <p:cNvSpPr>
            <a:spLocks noChangeArrowheads="1"/>
          </p:cNvSpPr>
          <p:nvPr/>
        </p:nvSpPr>
        <p:spPr bwMode="auto">
          <a:xfrm rot="10800000">
            <a:off x="1736725" y="0"/>
            <a:ext cx="7407275" cy="425450"/>
          </a:xfrm>
          <a:prstGeom prst="rtTriangle">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Myriad Pro" pitchFamily="34" charset="0"/>
        </a:defRPr>
      </a:lvl2pPr>
      <a:lvl3pPr algn="ctr" rtl="0" eaLnBrk="1" fontAlgn="base" hangingPunct="1">
        <a:spcBef>
          <a:spcPct val="0"/>
        </a:spcBef>
        <a:spcAft>
          <a:spcPct val="0"/>
        </a:spcAft>
        <a:defRPr sz="4400">
          <a:solidFill>
            <a:schemeClr val="tx2"/>
          </a:solidFill>
          <a:latin typeface="Myriad Pro" pitchFamily="34" charset="0"/>
        </a:defRPr>
      </a:lvl3pPr>
      <a:lvl4pPr algn="ctr" rtl="0" eaLnBrk="1" fontAlgn="base" hangingPunct="1">
        <a:spcBef>
          <a:spcPct val="0"/>
        </a:spcBef>
        <a:spcAft>
          <a:spcPct val="0"/>
        </a:spcAft>
        <a:defRPr sz="4400">
          <a:solidFill>
            <a:schemeClr val="tx2"/>
          </a:solidFill>
          <a:latin typeface="Myriad Pro" pitchFamily="34" charset="0"/>
        </a:defRPr>
      </a:lvl4pPr>
      <a:lvl5pPr algn="ctr" rtl="0" eaLnBrk="1" fontAlgn="base" hangingPunct="1">
        <a:spcBef>
          <a:spcPct val="0"/>
        </a:spcBef>
        <a:spcAft>
          <a:spcPct val="0"/>
        </a:spcAft>
        <a:defRPr sz="4400">
          <a:solidFill>
            <a:schemeClr val="tx2"/>
          </a:solidFill>
          <a:latin typeface="Myriad Pro" pitchFamily="34" charset="0"/>
        </a:defRPr>
      </a:lvl5pPr>
      <a:lvl6pPr marL="457200" algn="ctr" rtl="0" eaLnBrk="1" fontAlgn="base" hangingPunct="1">
        <a:spcBef>
          <a:spcPct val="0"/>
        </a:spcBef>
        <a:spcAft>
          <a:spcPct val="0"/>
        </a:spcAft>
        <a:defRPr sz="4400">
          <a:solidFill>
            <a:schemeClr val="tx2"/>
          </a:solidFill>
          <a:latin typeface="Myriad Pro" pitchFamily="34" charset="0"/>
        </a:defRPr>
      </a:lvl6pPr>
      <a:lvl7pPr marL="914400" algn="ctr" rtl="0" eaLnBrk="1" fontAlgn="base" hangingPunct="1">
        <a:spcBef>
          <a:spcPct val="0"/>
        </a:spcBef>
        <a:spcAft>
          <a:spcPct val="0"/>
        </a:spcAft>
        <a:defRPr sz="4400">
          <a:solidFill>
            <a:schemeClr val="tx2"/>
          </a:solidFill>
          <a:latin typeface="Myriad Pro" pitchFamily="34" charset="0"/>
        </a:defRPr>
      </a:lvl7pPr>
      <a:lvl8pPr marL="1371600" algn="ctr" rtl="0" eaLnBrk="1" fontAlgn="base" hangingPunct="1">
        <a:spcBef>
          <a:spcPct val="0"/>
        </a:spcBef>
        <a:spcAft>
          <a:spcPct val="0"/>
        </a:spcAft>
        <a:defRPr sz="4400">
          <a:solidFill>
            <a:schemeClr val="tx2"/>
          </a:solidFill>
          <a:latin typeface="Myriad Pro" pitchFamily="34" charset="0"/>
        </a:defRPr>
      </a:lvl8pPr>
      <a:lvl9pPr marL="1828800" algn="ctr" rtl="0" eaLnBrk="1" fontAlgn="base" hangingPunct="1">
        <a:spcBef>
          <a:spcPct val="0"/>
        </a:spcBef>
        <a:spcAft>
          <a:spcPct val="0"/>
        </a:spcAft>
        <a:defRPr sz="4400">
          <a:solidFill>
            <a:schemeClr val="tx2"/>
          </a:solidFill>
          <a:latin typeface="Myriad Pro"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772400" cy="1905000"/>
          </a:xfrm>
        </p:spPr>
        <p:txBody>
          <a:bodyPr/>
          <a:lstStyle/>
          <a:p>
            <a:r>
              <a:rPr lang="en-US" dirty="0" smtClean="0"/>
              <a:t>Substance Use Disorders and Mental Health and Cognitive Challenges</a:t>
            </a:r>
            <a:endParaRPr lang="en-US" dirty="0"/>
          </a:p>
        </p:txBody>
      </p:sp>
      <p:sp>
        <p:nvSpPr>
          <p:cNvPr id="3" name="Subtitle 2"/>
          <p:cNvSpPr>
            <a:spLocks noGrp="1"/>
          </p:cNvSpPr>
          <p:nvPr>
            <p:ph type="subTitle" idx="1"/>
          </p:nvPr>
        </p:nvSpPr>
        <p:spPr>
          <a:xfrm>
            <a:off x="3505200" y="3962400"/>
            <a:ext cx="5257800" cy="2667000"/>
          </a:xfrm>
        </p:spPr>
        <p:txBody>
          <a:bodyPr/>
          <a:lstStyle/>
          <a:p>
            <a:pPr algn="l"/>
            <a:r>
              <a:rPr lang="en-US" sz="2800" dirty="0" smtClean="0"/>
              <a:t>Presented by:</a:t>
            </a:r>
          </a:p>
          <a:p>
            <a:pPr algn="l"/>
            <a:r>
              <a:rPr lang="en-US" sz="2800" dirty="0" smtClean="0"/>
              <a:t>Rick Krueger, MA, LPC, LADC</a:t>
            </a:r>
          </a:p>
          <a:p>
            <a:pPr algn="l"/>
            <a:r>
              <a:rPr lang="en-US" sz="2800" dirty="0" smtClean="0"/>
              <a:t>Clinical Services </a:t>
            </a:r>
            <a:r>
              <a:rPr lang="en-US" sz="2800" dirty="0" smtClean="0"/>
              <a:t>Manager</a:t>
            </a:r>
          </a:p>
          <a:p>
            <a:pPr algn="l"/>
            <a:r>
              <a:rPr lang="en-US" sz="2800" dirty="0" smtClean="0"/>
              <a:t>Vinland National Center</a:t>
            </a:r>
            <a:endParaRPr lang="en-US" sz="2800" dirty="0"/>
          </a:p>
        </p:txBody>
      </p:sp>
    </p:spTree>
    <p:extLst>
      <p:ext uri="{BB962C8B-B14F-4D97-AF65-F5344CB8AC3E}">
        <p14:creationId xmlns:p14="http://schemas.microsoft.com/office/powerpoint/2010/main" val="4236415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r>
              <a:rPr lang="en-US" cap="all" dirty="0" smtClean="0"/>
              <a:t>C</a:t>
            </a:r>
            <a:r>
              <a:rPr lang="en-US" dirty="0" smtClean="0"/>
              <a:t>onsequences o</a:t>
            </a:r>
            <a:r>
              <a:rPr lang="en-US" dirty="0" smtClean="0"/>
              <a:t>f  </a:t>
            </a:r>
            <a:r>
              <a:rPr lang="en-US" dirty="0" smtClean="0"/>
              <a:t>Disability</a:t>
            </a:r>
          </a:p>
        </p:txBody>
      </p:sp>
      <p:sp>
        <p:nvSpPr>
          <p:cNvPr id="8195" name="Rectangle 5"/>
          <p:cNvSpPr>
            <a:spLocks noGrp="1" noChangeArrowheads="1"/>
          </p:cNvSpPr>
          <p:nvPr>
            <p:ph sz="half" idx="1"/>
          </p:nvPr>
        </p:nvSpPr>
        <p:spPr>
          <a:xfrm>
            <a:off x="838200" y="1600200"/>
            <a:ext cx="7543800" cy="4267200"/>
          </a:xfrm>
        </p:spPr>
        <p:txBody>
          <a:bodyPr/>
          <a:lstStyle/>
          <a:p>
            <a:r>
              <a:rPr lang="en-US" dirty="0" smtClean="0"/>
              <a:t>Sensory deficits – smell, taste, touch, vision</a:t>
            </a:r>
          </a:p>
          <a:p>
            <a:r>
              <a:rPr lang="en-US" dirty="0" smtClean="0"/>
              <a:t>Reduced initiation and what may appear to be </a:t>
            </a:r>
            <a:r>
              <a:rPr lang="en-US" dirty="0" smtClean="0"/>
              <a:t>motivation</a:t>
            </a:r>
          </a:p>
          <a:p>
            <a:pPr eaLnBrk="0" hangingPunct="0"/>
            <a:r>
              <a:rPr kumimoji="1" lang="en-US" dirty="0">
                <a:solidFill>
                  <a:srgbClr val="000000"/>
                </a:solidFill>
              </a:rPr>
              <a:t>Disinhibition – decrease impulse control</a:t>
            </a:r>
          </a:p>
          <a:p>
            <a:pPr eaLnBrk="0" hangingPunct="0"/>
            <a:r>
              <a:rPr kumimoji="1" lang="en-US" dirty="0">
                <a:solidFill>
                  <a:srgbClr val="000000"/>
                </a:solidFill>
              </a:rPr>
              <a:t>Altered self image</a:t>
            </a:r>
          </a:p>
          <a:p>
            <a:endParaRPr lang="en-US" dirty="0" smtClean="0"/>
          </a:p>
        </p:txBody>
      </p:sp>
      <p:sp>
        <p:nvSpPr>
          <p:cNvPr id="8196" name="Rectangle 6"/>
          <p:cNvSpPr>
            <a:spLocks noChangeArrowheads="1"/>
          </p:cNvSpPr>
          <p:nvPr/>
        </p:nvSpPr>
        <p:spPr bwMode="auto">
          <a:xfrm>
            <a:off x="4648291" y="1981200"/>
            <a:ext cx="380987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eaLnBrk="0" fontAlgn="base" hangingPunct="0">
              <a:spcBef>
                <a:spcPct val="20000"/>
              </a:spcBef>
              <a:spcAft>
                <a:spcPct val="0"/>
              </a:spcAft>
              <a:buFontTx/>
              <a:buChar char="•"/>
            </a:pPr>
            <a:endParaRPr kumimoji="1" lang="en-US" sz="2800" b="1" dirty="0" smtClean="0">
              <a:solidFill>
                <a:srgbClr val="000000"/>
              </a:solidFill>
              <a:latin typeface="Arial" charset="0"/>
            </a:endParaRPr>
          </a:p>
        </p:txBody>
      </p:sp>
      <p:pic>
        <p:nvPicPr>
          <p:cNvPr id="4103" name="Picture 7" descr="http://www.poorimpulsecontrol.net/poor_impulse_contr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709" y="3662362"/>
            <a:ext cx="1727033"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187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dirty="0" smtClean="0"/>
              <a:t>Treatment for People with TBI</a:t>
            </a:r>
            <a:endParaRPr lang="en-US" dirty="0" smtClean="0"/>
          </a:p>
        </p:txBody>
      </p:sp>
      <p:sp>
        <p:nvSpPr>
          <p:cNvPr id="45060" name="Rectangle 3"/>
          <p:cNvSpPr>
            <a:spLocks noGrp="1" noChangeArrowheads="1"/>
          </p:cNvSpPr>
          <p:nvPr>
            <p:ph idx="1"/>
          </p:nvPr>
        </p:nvSpPr>
        <p:spPr>
          <a:xfrm>
            <a:off x="533400" y="1447800"/>
            <a:ext cx="8229600" cy="4267200"/>
          </a:xfrm>
        </p:spPr>
        <p:txBody>
          <a:bodyPr/>
          <a:lstStyle/>
          <a:p>
            <a:pPr marL="0" indent="0">
              <a:buNone/>
            </a:pPr>
            <a:r>
              <a:rPr lang="en-US" sz="2400" dirty="0" smtClean="0"/>
              <a:t>Adapt </a:t>
            </a:r>
            <a:r>
              <a:rPr lang="en-US" sz="2400" dirty="0" smtClean="0"/>
              <a:t>treatment techniques for people with TBI so that:</a:t>
            </a:r>
          </a:p>
          <a:p>
            <a:r>
              <a:rPr lang="en-US" sz="2400" dirty="0" smtClean="0"/>
              <a:t>There is an increased opportunity for success</a:t>
            </a:r>
          </a:p>
          <a:p>
            <a:r>
              <a:rPr lang="en-US" sz="2400" dirty="0" smtClean="0"/>
              <a:t>The patient can understand what is required by the program</a:t>
            </a:r>
          </a:p>
          <a:p>
            <a:r>
              <a:rPr lang="en-US" sz="2400" dirty="0" smtClean="0"/>
              <a:t>The patient can act appropriately and understand behavior concerns</a:t>
            </a:r>
          </a:p>
          <a:p>
            <a:r>
              <a:rPr lang="en-US" sz="2400" dirty="0" smtClean="0"/>
              <a:t>TBI education is as important as is the drug/alcohol education for this patient.</a:t>
            </a:r>
          </a:p>
          <a:p>
            <a:r>
              <a:rPr lang="en-US" sz="2400" dirty="0" smtClean="0"/>
              <a:t>The treatment of both recovery and cognitive needs produces the best outcomes</a:t>
            </a:r>
          </a:p>
        </p:txBody>
      </p:sp>
    </p:spTree>
    <p:extLst>
      <p:ext uri="{BB962C8B-B14F-4D97-AF65-F5344CB8AC3E}">
        <p14:creationId xmlns:p14="http://schemas.microsoft.com/office/powerpoint/2010/main" val="1728374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dirty="0" smtClean="0"/>
              <a:t>Group Approach</a:t>
            </a:r>
            <a:endParaRPr lang="en-US" dirty="0" smtClean="0"/>
          </a:p>
        </p:txBody>
      </p:sp>
      <p:sp>
        <p:nvSpPr>
          <p:cNvPr id="46084" name="Rectangle 3"/>
          <p:cNvSpPr>
            <a:spLocks noGrp="1" noChangeArrowheads="1"/>
          </p:cNvSpPr>
          <p:nvPr>
            <p:ph sz="half" idx="1"/>
          </p:nvPr>
        </p:nvSpPr>
        <p:spPr>
          <a:xfrm>
            <a:off x="304800" y="1371600"/>
            <a:ext cx="4267200" cy="4267200"/>
          </a:xfrm>
        </p:spPr>
        <p:txBody>
          <a:bodyPr/>
          <a:lstStyle/>
          <a:p>
            <a:pPr lvl="1">
              <a:buFont typeface="Arial" panose="020B0604020202020204" pitchFamily="34" charset="0"/>
              <a:buChar char="•"/>
            </a:pPr>
            <a:r>
              <a:rPr lang="en-US" dirty="0" smtClean="0"/>
              <a:t>Give </a:t>
            </a:r>
            <a:r>
              <a:rPr lang="en-US" dirty="0" smtClean="0"/>
              <a:t>a group orientation</a:t>
            </a:r>
          </a:p>
          <a:p>
            <a:pPr lvl="1">
              <a:buFont typeface="Arial" panose="020B0604020202020204" pitchFamily="34" charset="0"/>
              <a:buChar char="•"/>
            </a:pPr>
            <a:r>
              <a:rPr lang="en-US" dirty="0" smtClean="0"/>
              <a:t>Do </a:t>
            </a:r>
            <a:r>
              <a:rPr lang="en-US" dirty="0" smtClean="0"/>
              <a:t>not overwhelm</a:t>
            </a:r>
          </a:p>
          <a:p>
            <a:pPr lvl="1">
              <a:buFont typeface="Arial" panose="020B0604020202020204" pitchFamily="34" charset="0"/>
              <a:buChar char="•"/>
            </a:pPr>
            <a:r>
              <a:rPr lang="en-US" dirty="0" smtClean="0"/>
              <a:t>Rate of information is critical</a:t>
            </a:r>
          </a:p>
          <a:p>
            <a:pPr lvl="2">
              <a:buFont typeface="Arial" panose="020B0604020202020204" pitchFamily="34" charset="0"/>
              <a:buChar char="•"/>
            </a:pPr>
            <a:r>
              <a:rPr lang="en-US" dirty="0" smtClean="0"/>
              <a:t>Verbal and written with repetition is useful</a:t>
            </a:r>
          </a:p>
          <a:p>
            <a:pPr lvl="2">
              <a:buFont typeface="Arial" panose="020B0604020202020204" pitchFamily="34" charset="0"/>
              <a:buChar char="•"/>
            </a:pPr>
            <a:r>
              <a:rPr lang="en-US" dirty="0" smtClean="0"/>
              <a:t>Practice new skills</a:t>
            </a:r>
          </a:p>
          <a:p>
            <a:pPr lvl="1">
              <a:buFont typeface="Arial" panose="020B0604020202020204" pitchFamily="34" charset="0"/>
              <a:buChar char="•"/>
            </a:pPr>
            <a:r>
              <a:rPr lang="en-US" dirty="0" smtClean="0"/>
              <a:t>Role </a:t>
            </a:r>
            <a:r>
              <a:rPr lang="en-US" dirty="0" smtClean="0"/>
              <a:t>play</a:t>
            </a:r>
          </a:p>
          <a:p>
            <a:pPr lvl="1">
              <a:buFont typeface="Arial" panose="020B0604020202020204" pitchFamily="34" charset="0"/>
              <a:buChar char="•"/>
            </a:pPr>
            <a:r>
              <a:rPr lang="en-US" dirty="0" smtClean="0"/>
              <a:t>Be </a:t>
            </a:r>
            <a:r>
              <a:rPr lang="en-US" dirty="0"/>
              <a:t>concise</a:t>
            </a:r>
          </a:p>
          <a:p>
            <a:pPr lvl="1">
              <a:buFont typeface="Arial" panose="020B0604020202020204" pitchFamily="34" charset="0"/>
              <a:buChar char="•"/>
            </a:pPr>
            <a:r>
              <a:rPr lang="en-US" dirty="0"/>
              <a:t>Encourage note taking</a:t>
            </a:r>
          </a:p>
          <a:p>
            <a:pPr lvl="2">
              <a:buFont typeface="Arial" panose="020B0604020202020204" pitchFamily="34" charset="0"/>
              <a:buChar char="•"/>
            </a:pPr>
            <a:endParaRPr lang="en-US" dirty="0" smtClean="0"/>
          </a:p>
        </p:txBody>
      </p:sp>
      <p:sp>
        <p:nvSpPr>
          <p:cNvPr id="6" name="Content Placeholder 5"/>
          <p:cNvSpPr>
            <a:spLocks noGrp="1"/>
          </p:cNvSpPr>
          <p:nvPr>
            <p:ph sz="half" idx="2"/>
          </p:nvPr>
        </p:nvSpPr>
        <p:spPr>
          <a:xfrm>
            <a:off x="4191000" y="1371600"/>
            <a:ext cx="4648200" cy="4267200"/>
          </a:xfrm>
        </p:spPr>
        <p:txBody>
          <a:bodyPr/>
          <a:lstStyle/>
          <a:p>
            <a:pPr lvl="1">
              <a:buFont typeface="Arial" panose="020B0604020202020204" pitchFamily="34" charset="0"/>
              <a:buChar char="•"/>
            </a:pPr>
            <a:r>
              <a:rPr lang="en-US" dirty="0" smtClean="0"/>
              <a:t>Be </a:t>
            </a:r>
            <a:r>
              <a:rPr lang="en-US" dirty="0" smtClean="0"/>
              <a:t>aware of vocabulary problems, especially when using specialized or treatment language</a:t>
            </a:r>
          </a:p>
          <a:p>
            <a:pPr lvl="2"/>
            <a:r>
              <a:rPr lang="en-US" dirty="0" smtClean="0"/>
              <a:t>Always define and give examples</a:t>
            </a:r>
          </a:p>
          <a:p>
            <a:pPr lvl="1">
              <a:buFont typeface="Arial" panose="020B0604020202020204" pitchFamily="34" charset="0"/>
              <a:buChar char="•"/>
            </a:pPr>
            <a:r>
              <a:rPr lang="en-US" dirty="0" smtClean="0"/>
              <a:t>Summarize statements to check patients’ </a:t>
            </a:r>
            <a:endParaRPr lang="en-US" dirty="0" smtClean="0"/>
          </a:p>
          <a:p>
            <a:pPr lvl="1">
              <a:buFont typeface="Arial" panose="020B0604020202020204" pitchFamily="34" charset="0"/>
              <a:buChar char="•"/>
            </a:pPr>
            <a:r>
              <a:rPr lang="en-US" dirty="0" smtClean="0"/>
              <a:t>Ask </a:t>
            </a:r>
            <a:r>
              <a:rPr lang="en-US" dirty="0" smtClean="0"/>
              <a:t>clients to present their own summary statements</a:t>
            </a:r>
          </a:p>
          <a:p>
            <a:endParaRPr lang="en-US" dirty="0"/>
          </a:p>
        </p:txBody>
      </p:sp>
    </p:spTree>
    <p:extLst>
      <p:ext uri="{BB962C8B-B14F-4D97-AF65-F5344CB8AC3E}">
        <p14:creationId xmlns:p14="http://schemas.microsoft.com/office/powerpoint/2010/main" val="950175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dirty="0" smtClean="0"/>
              <a:t>Treatment</a:t>
            </a:r>
            <a:endParaRPr lang="en-US" dirty="0" smtClean="0"/>
          </a:p>
        </p:txBody>
      </p:sp>
      <p:sp>
        <p:nvSpPr>
          <p:cNvPr id="47108" name="Rectangle 3"/>
          <p:cNvSpPr>
            <a:spLocks noGrp="1" noChangeArrowheads="1"/>
          </p:cNvSpPr>
          <p:nvPr>
            <p:ph idx="1"/>
          </p:nvPr>
        </p:nvSpPr>
        <p:spPr>
          <a:xfrm>
            <a:off x="457200" y="1371600"/>
            <a:ext cx="8229600" cy="4495800"/>
          </a:xfrm>
        </p:spPr>
        <p:txBody>
          <a:bodyPr/>
          <a:lstStyle/>
          <a:p>
            <a:r>
              <a:rPr lang="en-US" sz="2800" dirty="0" smtClean="0"/>
              <a:t>Compensatory </a:t>
            </a:r>
            <a:r>
              <a:rPr lang="en-US" sz="2800" dirty="0" smtClean="0"/>
              <a:t>Strategies</a:t>
            </a:r>
            <a:endParaRPr lang="en-US" sz="2800" dirty="0" smtClean="0"/>
          </a:p>
          <a:p>
            <a:pPr lvl="1"/>
            <a:r>
              <a:rPr lang="en-US" sz="2000" dirty="0" smtClean="0"/>
              <a:t>Date books and calendars to record appointments and daily schedule</a:t>
            </a:r>
          </a:p>
          <a:p>
            <a:pPr lvl="1"/>
            <a:r>
              <a:rPr lang="en-US" sz="2000" dirty="0" smtClean="0"/>
              <a:t>Notebook to record important information and notes from groups and counseling sessions</a:t>
            </a:r>
          </a:p>
          <a:p>
            <a:pPr lvl="1"/>
            <a:r>
              <a:rPr lang="en-US" sz="2000" dirty="0" smtClean="0"/>
              <a:t>Wristwatch alarms</a:t>
            </a:r>
          </a:p>
          <a:p>
            <a:pPr lvl="1"/>
            <a:r>
              <a:rPr lang="en-US" sz="2000" dirty="0" smtClean="0"/>
              <a:t>Post – </a:t>
            </a:r>
            <a:r>
              <a:rPr lang="en-US" sz="2000" dirty="0" smtClean="0"/>
              <a:t>Its</a:t>
            </a:r>
            <a:endParaRPr lang="en-US" sz="2000" dirty="0" smtClean="0"/>
          </a:p>
          <a:p>
            <a:pPr lvl="1"/>
            <a:r>
              <a:rPr lang="en-US" sz="2000" dirty="0" smtClean="0"/>
              <a:t>Visual cues (pictures, maps, diagrams)</a:t>
            </a:r>
          </a:p>
          <a:p>
            <a:pPr lvl="1"/>
            <a:r>
              <a:rPr lang="en-US" sz="2000" dirty="0" smtClean="0"/>
              <a:t>Information, guidelines and expectations should be reviewed often and should be very specific</a:t>
            </a:r>
          </a:p>
          <a:p>
            <a:pPr lvl="1"/>
            <a:r>
              <a:rPr lang="en-US" sz="2000" dirty="0" smtClean="0"/>
              <a:t>Offer immediate and specific feedback about behavior</a:t>
            </a:r>
          </a:p>
          <a:p>
            <a:pPr lvl="2"/>
            <a:r>
              <a:rPr lang="en-US" sz="2000" dirty="0" smtClean="0"/>
              <a:t>Give concrete suggestions and examples</a:t>
            </a:r>
          </a:p>
        </p:txBody>
      </p:sp>
    </p:spTree>
    <p:extLst>
      <p:ext uri="{BB962C8B-B14F-4D97-AF65-F5344CB8AC3E}">
        <p14:creationId xmlns:p14="http://schemas.microsoft.com/office/powerpoint/2010/main" val="1824517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dirty="0" smtClean="0"/>
              <a:t>Treatment</a:t>
            </a:r>
            <a:endParaRPr lang="en-US" dirty="0" smtClean="0"/>
          </a:p>
        </p:txBody>
      </p:sp>
      <p:sp>
        <p:nvSpPr>
          <p:cNvPr id="49156" name="Rectangle 3"/>
          <p:cNvSpPr>
            <a:spLocks noGrp="1" noChangeArrowheads="1"/>
          </p:cNvSpPr>
          <p:nvPr>
            <p:ph idx="1"/>
          </p:nvPr>
        </p:nvSpPr>
        <p:spPr>
          <a:xfrm>
            <a:off x="457200" y="1219200"/>
            <a:ext cx="8229600" cy="4267200"/>
          </a:xfrm>
        </p:spPr>
        <p:txBody>
          <a:bodyPr/>
          <a:lstStyle/>
          <a:p>
            <a:r>
              <a:rPr lang="en-US" sz="2800" dirty="0" smtClean="0"/>
              <a:t>Education about TBI and specific issues related to substance abuse</a:t>
            </a:r>
          </a:p>
          <a:p>
            <a:pPr lvl="1"/>
            <a:r>
              <a:rPr lang="en-US" sz="2400" dirty="0" smtClean="0"/>
              <a:t>Seizures are more likely</a:t>
            </a:r>
          </a:p>
          <a:p>
            <a:pPr lvl="1"/>
            <a:r>
              <a:rPr lang="en-US" sz="2400" dirty="0" smtClean="0"/>
              <a:t>Dangers of mixing alcohol and drugs</a:t>
            </a:r>
          </a:p>
          <a:p>
            <a:pPr lvl="1"/>
            <a:r>
              <a:rPr lang="en-US" sz="2400" dirty="0" smtClean="0"/>
              <a:t>Dangers of mixing above with prescription medications</a:t>
            </a:r>
          </a:p>
          <a:p>
            <a:pPr lvl="1"/>
            <a:r>
              <a:rPr lang="en-US" sz="2400" dirty="0" smtClean="0"/>
              <a:t>Increased risk of additional brain injury</a:t>
            </a:r>
          </a:p>
          <a:p>
            <a:pPr lvl="2"/>
            <a:r>
              <a:rPr lang="en-US" dirty="0" smtClean="0"/>
              <a:t>Chance of a second head injury is 3 times greater (Ohio Valley Center for Head Injury Prevention)</a:t>
            </a:r>
          </a:p>
          <a:p>
            <a:pPr lvl="1"/>
            <a:r>
              <a:rPr lang="en-US" sz="2400" dirty="0" smtClean="0"/>
              <a:t>Interferes with TBI rehabilitation</a:t>
            </a:r>
          </a:p>
        </p:txBody>
      </p:sp>
    </p:spTree>
    <p:extLst>
      <p:ext uri="{BB962C8B-B14F-4D97-AF65-F5344CB8AC3E}">
        <p14:creationId xmlns:p14="http://schemas.microsoft.com/office/powerpoint/2010/main" val="1332302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228600" y="457200"/>
            <a:ext cx="8686800" cy="1143000"/>
          </a:xfrm>
        </p:spPr>
        <p:txBody>
          <a:bodyPr>
            <a:normAutofit fontScale="90000"/>
          </a:bodyPr>
          <a:lstStyle/>
          <a:p>
            <a:r>
              <a:rPr lang="en-US" dirty="0" smtClean="0"/>
              <a:t>When Working with Patients with TBI</a:t>
            </a:r>
            <a:endParaRPr lang="en-US" dirty="0" smtClean="0"/>
          </a:p>
        </p:txBody>
      </p:sp>
      <p:sp>
        <p:nvSpPr>
          <p:cNvPr id="51204" name="Rectangle 3"/>
          <p:cNvSpPr>
            <a:spLocks noGrp="1" noChangeArrowheads="1"/>
          </p:cNvSpPr>
          <p:nvPr>
            <p:ph idx="1"/>
          </p:nvPr>
        </p:nvSpPr>
        <p:spPr>
          <a:xfrm>
            <a:off x="457200" y="1752600"/>
            <a:ext cx="8458200" cy="4114800"/>
          </a:xfrm>
        </p:spPr>
        <p:txBody>
          <a:bodyPr/>
          <a:lstStyle/>
          <a:p>
            <a:pPr>
              <a:buFont typeface="Arial" panose="020B0604020202020204" pitchFamily="34" charset="0"/>
              <a:buChar char="•"/>
            </a:pPr>
            <a:r>
              <a:rPr lang="en-US" sz="2800" dirty="0" smtClean="0"/>
              <a:t>Educate your non-TBI patients about TBI.</a:t>
            </a:r>
          </a:p>
          <a:p>
            <a:pPr lvl="1">
              <a:buFont typeface="Arial" panose="020B0604020202020204" pitchFamily="34" charset="0"/>
              <a:buChar char="•"/>
            </a:pPr>
            <a:r>
              <a:rPr lang="en-US" sz="2400" dirty="0" smtClean="0"/>
              <a:t>Many Non-TBI patients do not understand why TBI patients may need extra time or </a:t>
            </a:r>
            <a:r>
              <a:rPr lang="en-US" sz="2400" dirty="0" smtClean="0"/>
              <a:t>attention</a:t>
            </a:r>
          </a:p>
          <a:p>
            <a:pPr>
              <a:buFont typeface="Arial" panose="020B0604020202020204" pitchFamily="34" charset="0"/>
              <a:buChar char="•"/>
            </a:pPr>
            <a:r>
              <a:rPr lang="en-US" sz="2800" dirty="0"/>
              <a:t>What appears to be denial in TBI patients may be lack of self awareness caused by the brain </a:t>
            </a:r>
            <a:r>
              <a:rPr lang="en-US" sz="2800" dirty="0" smtClean="0"/>
              <a:t>injury</a:t>
            </a:r>
          </a:p>
          <a:p>
            <a:pPr>
              <a:buFont typeface="Arial" panose="020B0604020202020204" pitchFamily="34" charset="0"/>
              <a:buChar char="•"/>
            </a:pPr>
            <a:r>
              <a:rPr lang="en-US" sz="2800" dirty="0"/>
              <a:t>Provide notebooks for taking  notes during </a:t>
            </a:r>
            <a:r>
              <a:rPr lang="en-US" sz="2800" dirty="0" smtClean="0"/>
              <a:t>group</a:t>
            </a:r>
          </a:p>
          <a:p>
            <a:pPr>
              <a:buFont typeface="Arial" panose="020B0604020202020204" pitchFamily="34" charset="0"/>
              <a:buChar char="•"/>
            </a:pPr>
            <a:r>
              <a:rPr lang="en-US" sz="2800" dirty="0"/>
              <a:t>Experiential activities work well – allows for multiple pathways for processing information</a:t>
            </a:r>
          </a:p>
          <a:p>
            <a:pPr marL="0" indent="0">
              <a:buNone/>
            </a:pPr>
            <a:endParaRPr lang="en-US" sz="2800" dirty="0"/>
          </a:p>
          <a:p>
            <a:pPr marL="0" indent="0">
              <a:buNone/>
            </a:pPr>
            <a:endParaRPr lang="en-US" sz="2800" dirty="0" smtClean="0"/>
          </a:p>
          <a:p>
            <a:pPr marL="0" indent="0">
              <a:buNone/>
            </a:pPr>
            <a:endParaRPr lang="en-US" sz="2800" dirty="0"/>
          </a:p>
          <a:p>
            <a:endParaRPr lang="en-US" sz="2800" dirty="0" smtClean="0"/>
          </a:p>
        </p:txBody>
      </p:sp>
    </p:spTree>
    <p:extLst>
      <p:ext uri="{BB962C8B-B14F-4D97-AF65-F5344CB8AC3E}">
        <p14:creationId xmlns:p14="http://schemas.microsoft.com/office/powerpoint/2010/main" val="3475916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3"/>
          <p:cNvSpPr>
            <a:spLocks noGrp="1" noChangeArrowheads="1"/>
          </p:cNvSpPr>
          <p:nvPr>
            <p:ph idx="1"/>
          </p:nvPr>
        </p:nvSpPr>
        <p:spPr>
          <a:xfrm>
            <a:off x="457200" y="1447800"/>
            <a:ext cx="8458200" cy="4419600"/>
          </a:xfrm>
        </p:spPr>
        <p:txBody>
          <a:bodyPr/>
          <a:lstStyle/>
          <a:p>
            <a:pPr marL="0" indent="0">
              <a:buNone/>
            </a:pPr>
            <a:r>
              <a:rPr lang="en-US" dirty="0" smtClean="0"/>
              <a:t>Group Issues that may need to be addressed</a:t>
            </a:r>
          </a:p>
          <a:p>
            <a:r>
              <a:rPr lang="en-US" dirty="0" smtClean="0"/>
              <a:t>Significant Grief/Loss:</a:t>
            </a:r>
          </a:p>
          <a:p>
            <a:pPr lvl="1"/>
            <a:r>
              <a:rPr lang="en-US" sz="2400" dirty="0" smtClean="0"/>
              <a:t>Loss of memory/skills/abilities</a:t>
            </a:r>
          </a:p>
          <a:p>
            <a:pPr lvl="1"/>
            <a:r>
              <a:rPr lang="en-US" sz="2400" dirty="0" smtClean="0"/>
              <a:t>Loss of identity </a:t>
            </a:r>
          </a:p>
          <a:p>
            <a:pPr lvl="1"/>
            <a:r>
              <a:rPr lang="en-US" sz="2400" dirty="0" smtClean="0"/>
              <a:t>Loss of power /control</a:t>
            </a:r>
          </a:p>
          <a:p>
            <a:pPr lvl="1"/>
            <a:r>
              <a:rPr lang="en-US" sz="2400" dirty="0" smtClean="0"/>
              <a:t>Loss of anticipated future (dreams/career)</a:t>
            </a:r>
          </a:p>
          <a:p>
            <a:pPr lvl="1"/>
            <a:r>
              <a:rPr lang="en-US" sz="2400" dirty="0" smtClean="0"/>
              <a:t>Relationship issues (possible loss of relationships)</a:t>
            </a:r>
          </a:p>
          <a:p>
            <a:pPr lvl="1"/>
            <a:r>
              <a:rPr lang="en-US" sz="2400" dirty="0" smtClean="0"/>
              <a:t>Spiritual confusion/crisis</a:t>
            </a:r>
          </a:p>
          <a:p>
            <a:pPr lvl="1"/>
            <a:r>
              <a:rPr lang="en-US" sz="2400" dirty="0" smtClean="0"/>
              <a:t>Isolation related to all of the above</a:t>
            </a:r>
          </a:p>
          <a:p>
            <a:pPr lvl="1"/>
            <a:endParaRPr lang="en-US" dirty="0" smtClean="0"/>
          </a:p>
          <a:p>
            <a:pPr lvl="1"/>
            <a:endParaRPr lang="en-US" dirty="0" smtClean="0"/>
          </a:p>
          <a:p>
            <a:pPr lvl="1"/>
            <a:endParaRPr lang="en-US" dirty="0" smtClean="0"/>
          </a:p>
        </p:txBody>
      </p:sp>
      <p:sp>
        <p:nvSpPr>
          <p:cNvPr id="5" name="Rectangle 2"/>
          <p:cNvSpPr>
            <a:spLocks noGrp="1" noChangeArrowheads="1"/>
          </p:cNvSpPr>
          <p:nvPr>
            <p:ph type="title"/>
          </p:nvPr>
        </p:nvSpPr>
        <p:spPr>
          <a:xfrm>
            <a:off x="304800" y="457200"/>
            <a:ext cx="8686800" cy="1143000"/>
          </a:xfrm>
        </p:spPr>
        <p:txBody>
          <a:bodyPr>
            <a:normAutofit fontScale="90000"/>
          </a:bodyPr>
          <a:lstStyle/>
          <a:p>
            <a:r>
              <a:rPr lang="en-US" dirty="0" smtClean="0"/>
              <a:t>When Working with Patients with TBI</a:t>
            </a:r>
            <a:endParaRPr lang="en-US" dirty="0" smtClean="0"/>
          </a:p>
        </p:txBody>
      </p:sp>
    </p:spTree>
    <p:extLst>
      <p:ext uri="{BB962C8B-B14F-4D97-AF65-F5344CB8AC3E}">
        <p14:creationId xmlns:p14="http://schemas.microsoft.com/office/powerpoint/2010/main" val="3296210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sz="4000" dirty="0" smtClean="0"/>
              <a:t>Other Diagnosis </a:t>
            </a:r>
            <a:r>
              <a:rPr lang="en-US" sz="4000" dirty="0" smtClean="0"/>
              <a:t>that </a:t>
            </a:r>
            <a:r>
              <a:rPr lang="en-US" sz="4000" dirty="0" smtClean="0"/>
              <a:t>Impact Executive Functioning</a:t>
            </a:r>
            <a:endParaRPr lang="en-US" sz="4000" dirty="0"/>
          </a:p>
        </p:txBody>
      </p:sp>
      <p:sp>
        <p:nvSpPr>
          <p:cNvPr id="3" name="Content Placeholder 2"/>
          <p:cNvSpPr>
            <a:spLocks noGrp="1"/>
          </p:cNvSpPr>
          <p:nvPr>
            <p:ph idx="1"/>
          </p:nvPr>
        </p:nvSpPr>
        <p:spPr>
          <a:xfrm>
            <a:off x="457200" y="2057400"/>
            <a:ext cx="8229600" cy="3810000"/>
          </a:xfrm>
        </p:spPr>
        <p:txBody>
          <a:bodyPr/>
          <a:lstStyle/>
          <a:p>
            <a:pPr marL="571500" indent="-457200">
              <a:buFont typeface="Arial" panose="020B0604020202020204" pitchFamily="34" charset="0"/>
              <a:buChar char="•"/>
            </a:pPr>
            <a:r>
              <a:rPr lang="en-US" sz="2800" dirty="0" smtClean="0"/>
              <a:t>Serious and Persistent Mental Illness diagnosis </a:t>
            </a:r>
          </a:p>
          <a:p>
            <a:pPr marL="971550" lvl="1" indent="-457200"/>
            <a:r>
              <a:rPr lang="en-US" sz="2400" dirty="0" smtClean="0"/>
              <a:t>Mood disorders – Depression, Anxiety, PTSD </a:t>
            </a:r>
            <a:endParaRPr lang="en-US" sz="2400" dirty="0" smtClean="0"/>
          </a:p>
          <a:p>
            <a:pPr marL="971550" lvl="1" indent="-457200"/>
            <a:r>
              <a:rPr lang="en-US" sz="2400" dirty="0" smtClean="0"/>
              <a:t>Thought disorders - Schizophrenia</a:t>
            </a:r>
            <a:endParaRPr lang="en-US" sz="2400" dirty="0" smtClean="0"/>
          </a:p>
          <a:p>
            <a:pPr marL="571500" indent="-457200">
              <a:buFont typeface="Arial" panose="020B0604020202020204" pitchFamily="34" charset="0"/>
              <a:buChar char="•"/>
            </a:pPr>
            <a:r>
              <a:rPr lang="en-US" sz="2800" dirty="0" smtClean="0"/>
              <a:t>Learning Disabilities </a:t>
            </a:r>
          </a:p>
          <a:p>
            <a:pPr marL="971550" lvl="1" indent="-457200"/>
            <a:r>
              <a:rPr lang="en-US" sz="2400" dirty="0" smtClean="0"/>
              <a:t>Fetal </a:t>
            </a:r>
            <a:r>
              <a:rPr lang="en-US" sz="2400" dirty="0" smtClean="0"/>
              <a:t>Alcohol Syndrome </a:t>
            </a:r>
            <a:r>
              <a:rPr lang="en-US" sz="2400" dirty="0" smtClean="0"/>
              <a:t>Disorder</a:t>
            </a:r>
          </a:p>
          <a:p>
            <a:pPr marL="971550" lvl="1" indent="-457200"/>
            <a:r>
              <a:rPr lang="en-US" sz="2400" dirty="0" smtClean="0"/>
              <a:t>Developmental Disabilities</a:t>
            </a:r>
            <a:endParaRPr lang="en-US" sz="2400" dirty="0" smtClean="0"/>
          </a:p>
          <a:p>
            <a:pPr marL="114300" indent="0">
              <a:buNone/>
            </a:pPr>
            <a:r>
              <a:rPr lang="en-US" dirty="0"/>
              <a:t>	</a:t>
            </a:r>
            <a:endParaRPr lang="en-US" dirty="0" smtClean="0"/>
          </a:p>
        </p:txBody>
      </p:sp>
    </p:spTree>
    <p:extLst>
      <p:ext uri="{BB962C8B-B14F-4D97-AF65-F5344CB8AC3E}">
        <p14:creationId xmlns:p14="http://schemas.microsoft.com/office/powerpoint/2010/main" val="2439023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r>
              <a:rPr lang="en-US" dirty="0" smtClean="0"/>
              <a:t>Compensatory Skills</a:t>
            </a:r>
            <a:endParaRPr lang="en-US" dirty="0" smtClean="0"/>
          </a:p>
        </p:txBody>
      </p:sp>
      <p:sp>
        <p:nvSpPr>
          <p:cNvPr id="8195" name="Rectangle 6"/>
          <p:cNvSpPr>
            <a:spLocks noGrp="1" noChangeArrowheads="1"/>
          </p:cNvSpPr>
          <p:nvPr>
            <p:ph sz="half" idx="1"/>
          </p:nvPr>
        </p:nvSpPr>
        <p:spPr>
          <a:xfrm>
            <a:off x="457200" y="1600200"/>
            <a:ext cx="4191000" cy="4267200"/>
          </a:xfrm>
        </p:spPr>
        <p:txBody>
          <a:bodyPr/>
          <a:lstStyle/>
          <a:p>
            <a:r>
              <a:rPr lang="en-US" dirty="0" smtClean="0"/>
              <a:t>Attention</a:t>
            </a:r>
          </a:p>
          <a:p>
            <a:r>
              <a:rPr lang="en-US" dirty="0" smtClean="0"/>
              <a:t>Preferential Seating</a:t>
            </a:r>
          </a:p>
          <a:p>
            <a:r>
              <a:rPr lang="en-US" dirty="0" smtClean="0"/>
              <a:t>Distraction Free</a:t>
            </a:r>
          </a:p>
          <a:p>
            <a:r>
              <a:rPr lang="en-US" dirty="0" smtClean="0"/>
              <a:t>Sensitive to Fatigue</a:t>
            </a:r>
          </a:p>
          <a:p>
            <a:r>
              <a:rPr lang="en-US" dirty="0" smtClean="0"/>
              <a:t>Look for Withdrawal Behaviors</a:t>
            </a:r>
          </a:p>
          <a:p>
            <a:pPr lvl="1"/>
            <a:r>
              <a:rPr lang="en-US" dirty="0" smtClean="0"/>
              <a:t>Confusion</a:t>
            </a:r>
          </a:p>
          <a:p>
            <a:pPr lvl="1"/>
            <a:r>
              <a:rPr lang="en-US" dirty="0" smtClean="0"/>
              <a:t>Perseveration</a:t>
            </a:r>
            <a:r>
              <a:rPr lang="en-US" dirty="0" smtClean="0"/>
              <a:t> </a:t>
            </a:r>
          </a:p>
          <a:p>
            <a:pPr marL="0" indent="0">
              <a:buNone/>
            </a:pPr>
            <a:endParaRPr lang="en-US" dirty="0" smtClean="0"/>
          </a:p>
        </p:txBody>
      </p:sp>
      <p:sp>
        <p:nvSpPr>
          <p:cNvPr id="8196" name="Rectangle 7"/>
          <p:cNvSpPr>
            <a:spLocks noGrp="1" noChangeArrowheads="1"/>
          </p:cNvSpPr>
          <p:nvPr>
            <p:ph sz="half" idx="2"/>
          </p:nvPr>
        </p:nvSpPr>
        <p:spPr/>
        <p:txBody>
          <a:bodyPr/>
          <a:lstStyle/>
          <a:p>
            <a:r>
              <a:rPr lang="en-US" dirty="0" smtClean="0"/>
              <a:t>Language Comprehension</a:t>
            </a:r>
          </a:p>
          <a:p>
            <a:r>
              <a:rPr lang="en-US" dirty="0" smtClean="0"/>
              <a:t>Speak Slowly</a:t>
            </a:r>
          </a:p>
          <a:p>
            <a:r>
              <a:rPr lang="en-US" dirty="0" smtClean="0"/>
              <a:t>Use Tape Recorder, Notes, Signs</a:t>
            </a:r>
          </a:p>
          <a:p>
            <a:r>
              <a:rPr lang="en-US" dirty="0" smtClean="0"/>
              <a:t>Use Repetition</a:t>
            </a:r>
          </a:p>
          <a:p>
            <a:r>
              <a:rPr lang="en-US" dirty="0" smtClean="0"/>
              <a:t>State Question First</a:t>
            </a:r>
          </a:p>
        </p:txBody>
      </p:sp>
    </p:spTree>
    <p:extLst>
      <p:ext uri="{BB962C8B-B14F-4D97-AF65-F5344CB8AC3E}">
        <p14:creationId xmlns:p14="http://schemas.microsoft.com/office/powerpoint/2010/main" val="652133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lstStyle/>
          <a:p>
            <a:r>
              <a:rPr lang="en-US" smtClean="0"/>
              <a:t>Compensatory Skills</a:t>
            </a:r>
            <a:endParaRPr lang="en-US" dirty="0" smtClean="0"/>
          </a:p>
        </p:txBody>
      </p:sp>
      <p:sp>
        <p:nvSpPr>
          <p:cNvPr id="9219" name="Rectangle 6"/>
          <p:cNvSpPr>
            <a:spLocks noGrp="1" noChangeArrowheads="1"/>
          </p:cNvSpPr>
          <p:nvPr>
            <p:ph sz="half" idx="1"/>
          </p:nvPr>
        </p:nvSpPr>
        <p:spPr/>
        <p:txBody>
          <a:bodyPr/>
          <a:lstStyle/>
          <a:p>
            <a:r>
              <a:rPr lang="en-US" smtClean="0"/>
              <a:t>Organizational skills</a:t>
            </a:r>
          </a:p>
          <a:p>
            <a:r>
              <a:rPr lang="en-US" smtClean="0"/>
              <a:t>Teach common routines</a:t>
            </a:r>
          </a:p>
          <a:p>
            <a:r>
              <a:rPr lang="en-US" smtClean="0"/>
              <a:t>Teach main idea and then details</a:t>
            </a:r>
          </a:p>
          <a:p>
            <a:r>
              <a:rPr lang="en-US" smtClean="0"/>
              <a:t>Groups tasks – doctor, work, support meetings</a:t>
            </a:r>
            <a:endParaRPr lang="en-US" dirty="0" smtClean="0"/>
          </a:p>
        </p:txBody>
      </p:sp>
      <p:sp>
        <p:nvSpPr>
          <p:cNvPr id="9220" name="Rectangle 7"/>
          <p:cNvSpPr>
            <a:spLocks noGrp="1" noChangeArrowheads="1"/>
          </p:cNvSpPr>
          <p:nvPr>
            <p:ph sz="half" idx="2"/>
          </p:nvPr>
        </p:nvSpPr>
        <p:spPr/>
        <p:txBody>
          <a:bodyPr/>
          <a:lstStyle/>
          <a:p>
            <a:r>
              <a:rPr lang="en-US" smtClean="0"/>
              <a:t>Task organization</a:t>
            </a:r>
          </a:p>
          <a:p>
            <a:r>
              <a:rPr lang="en-US" smtClean="0"/>
              <a:t>Use checklist and daily planner </a:t>
            </a:r>
          </a:p>
          <a:p>
            <a:r>
              <a:rPr lang="en-US" smtClean="0"/>
              <a:t>Work in quiet environment </a:t>
            </a:r>
          </a:p>
          <a:p>
            <a:r>
              <a:rPr lang="en-US" smtClean="0"/>
              <a:t>Eliminate distractions </a:t>
            </a:r>
          </a:p>
          <a:p>
            <a:r>
              <a:rPr lang="en-US" smtClean="0"/>
              <a:t>Keep items in designated places</a:t>
            </a:r>
            <a:endParaRPr lang="en-US" dirty="0" smtClean="0"/>
          </a:p>
        </p:txBody>
      </p:sp>
    </p:spTree>
    <p:extLst>
      <p:ext uri="{BB962C8B-B14F-4D97-AF65-F5344CB8AC3E}">
        <p14:creationId xmlns:p14="http://schemas.microsoft.com/office/powerpoint/2010/main" val="3371010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2800" dirty="0" smtClean="0"/>
              <a:t>Prevalence and physical causes of TBI and intellectual disabilities</a:t>
            </a:r>
          </a:p>
          <a:p>
            <a:r>
              <a:rPr lang="en-US" sz="2800" dirty="0" smtClean="0"/>
              <a:t>Psychosocial, physical, and social effects of TBI and intellectual disabilities</a:t>
            </a:r>
          </a:p>
          <a:p>
            <a:r>
              <a:rPr lang="en-US" sz="2800" dirty="0" smtClean="0"/>
              <a:t>Benefits of Complementary Care</a:t>
            </a:r>
          </a:p>
          <a:p>
            <a:pPr lvl="1"/>
            <a:r>
              <a:rPr lang="en-US" sz="2000" dirty="0" smtClean="0"/>
              <a:t>Illness Management and Recovery (IMR)</a:t>
            </a:r>
          </a:p>
          <a:p>
            <a:pPr lvl="1"/>
            <a:r>
              <a:rPr lang="en-US" sz="2000" dirty="0" smtClean="0"/>
              <a:t>Therapeutic Exercise</a:t>
            </a:r>
          </a:p>
          <a:p>
            <a:pPr lvl="1"/>
            <a:r>
              <a:rPr lang="en-US" sz="2000" dirty="0" smtClean="0"/>
              <a:t>Mindfulness-based Meditation</a:t>
            </a:r>
          </a:p>
          <a:p>
            <a:pPr lvl="1"/>
            <a:r>
              <a:rPr lang="en-US" sz="2000" dirty="0" smtClean="0"/>
              <a:t>Trauma Informed Care</a:t>
            </a:r>
          </a:p>
          <a:p>
            <a:pPr lvl="1"/>
            <a:r>
              <a:rPr lang="en-US" sz="2000" dirty="0" smtClean="0"/>
              <a:t>Resilience Training</a:t>
            </a:r>
          </a:p>
          <a:p>
            <a:pPr lvl="1"/>
            <a:endParaRPr lang="en-US" dirty="0"/>
          </a:p>
        </p:txBody>
      </p:sp>
    </p:spTree>
    <p:extLst>
      <p:ext uri="{BB962C8B-B14F-4D97-AF65-F5344CB8AC3E}">
        <p14:creationId xmlns:p14="http://schemas.microsoft.com/office/powerpoint/2010/main" val="1782975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457200" y="685800"/>
            <a:ext cx="8229600" cy="808038"/>
          </a:xfrm>
        </p:spPr>
        <p:txBody>
          <a:bodyPr/>
          <a:lstStyle/>
          <a:p>
            <a:r>
              <a:rPr lang="en-US" dirty="0" smtClean="0"/>
              <a:t>Visual Cues</a:t>
            </a:r>
            <a:br>
              <a:rPr lang="en-US" dirty="0" smtClean="0"/>
            </a:br>
            <a:endParaRPr lang="en-US" dirty="0" smtClean="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2514600"/>
            <a:ext cx="2857500" cy="1905000"/>
          </a:xfrm>
        </p:spPr>
      </p:pic>
      <p:sp>
        <p:nvSpPr>
          <p:cNvPr id="13315" name="Rectangle 6"/>
          <p:cNvSpPr>
            <a:spLocks noGrp="1" noChangeArrowheads="1"/>
          </p:cNvSpPr>
          <p:nvPr>
            <p:ph sz="half" idx="2"/>
          </p:nvPr>
        </p:nvSpPr>
        <p:spPr>
          <a:xfrm>
            <a:off x="4648200" y="1905000"/>
            <a:ext cx="4038600" cy="4267200"/>
          </a:xfrm>
        </p:spPr>
        <p:txBody>
          <a:bodyPr/>
          <a:lstStyle/>
          <a:p>
            <a:r>
              <a:rPr lang="en-US" dirty="0" smtClean="0"/>
              <a:t>Poster Boards</a:t>
            </a:r>
          </a:p>
          <a:p>
            <a:r>
              <a:rPr lang="en-US" dirty="0" smtClean="0"/>
              <a:t>Tasking Boards</a:t>
            </a:r>
          </a:p>
          <a:p>
            <a:r>
              <a:rPr lang="en-US" dirty="0" smtClean="0"/>
              <a:t>Hand Gestures</a:t>
            </a:r>
          </a:p>
          <a:p>
            <a:r>
              <a:rPr lang="en-US" dirty="0" smtClean="0"/>
              <a:t>Visual Load the 12 Steps- with signs and symbols meaningful to the client</a:t>
            </a:r>
          </a:p>
        </p:txBody>
      </p:sp>
    </p:spTree>
    <p:extLst>
      <p:ext uri="{BB962C8B-B14F-4D97-AF65-F5344CB8AC3E}">
        <p14:creationId xmlns:p14="http://schemas.microsoft.com/office/powerpoint/2010/main" val="1162228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Mindfulness?</a:t>
            </a:r>
            <a:endParaRPr lang="en-US" dirty="0"/>
          </a:p>
        </p:txBody>
      </p:sp>
      <p:sp>
        <p:nvSpPr>
          <p:cNvPr id="3" name="Content Placeholder 2"/>
          <p:cNvSpPr>
            <a:spLocks noGrp="1"/>
          </p:cNvSpPr>
          <p:nvPr>
            <p:ph idx="1"/>
          </p:nvPr>
        </p:nvSpPr>
        <p:spPr>
          <a:xfrm>
            <a:off x="457200" y="1447800"/>
            <a:ext cx="8229600" cy="4419600"/>
          </a:xfrm>
        </p:spPr>
        <p:txBody>
          <a:bodyPr/>
          <a:lstStyle/>
          <a:p>
            <a:pPr marL="0" indent="0" algn="ctr">
              <a:buNone/>
            </a:pPr>
            <a:r>
              <a:rPr lang="en-US" sz="2800" dirty="0" smtClean="0"/>
              <a:t>To  practice </a:t>
            </a:r>
            <a:r>
              <a:rPr lang="en-US" sz="2800" dirty="0" smtClean="0"/>
              <a:t>mindfulness means to: </a:t>
            </a:r>
            <a:endParaRPr lang="en-US" sz="2800" dirty="0" smtClean="0"/>
          </a:p>
          <a:p>
            <a:r>
              <a:rPr lang="en-US" sz="2400" dirty="0" smtClean="0"/>
              <a:t>Adopt a nonjudgmental stance to our experience</a:t>
            </a:r>
          </a:p>
          <a:p>
            <a:r>
              <a:rPr lang="en-US" sz="2400" dirty="0" smtClean="0"/>
              <a:t>Practice patience</a:t>
            </a:r>
          </a:p>
          <a:p>
            <a:r>
              <a:rPr lang="en-US" sz="2400" dirty="0" smtClean="0"/>
              <a:t>Loosen our grip on what we “know” about our experience</a:t>
            </a:r>
          </a:p>
          <a:p>
            <a:r>
              <a:rPr lang="en-US" sz="2400" dirty="0" smtClean="0"/>
              <a:t>Trust our thoughts feelings and experience</a:t>
            </a:r>
          </a:p>
          <a:p>
            <a:r>
              <a:rPr lang="en-US" sz="2400" dirty="0" smtClean="0"/>
              <a:t>Recognize the urge to get and hold pleasant experience and push away unpleasant experience </a:t>
            </a:r>
          </a:p>
          <a:p>
            <a:r>
              <a:rPr lang="en-US" sz="2400" dirty="0" smtClean="0"/>
              <a:t>Experience the qualities of acceptance</a:t>
            </a:r>
          </a:p>
          <a:p>
            <a:r>
              <a:rPr lang="en-US" sz="2400" dirty="0" smtClean="0"/>
              <a:t>Let go</a:t>
            </a:r>
          </a:p>
          <a:p>
            <a:endParaRPr lang="en-US" dirty="0"/>
          </a:p>
        </p:txBody>
      </p:sp>
    </p:spTree>
    <p:extLst>
      <p:ext uri="{BB962C8B-B14F-4D97-AF65-F5344CB8AC3E}">
        <p14:creationId xmlns:p14="http://schemas.microsoft.com/office/powerpoint/2010/main" val="2893448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Rationale for Mindfulness Group </a:t>
            </a:r>
            <a:br>
              <a:rPr lang="en-US" dirty="0" smtClean="0"/>
            </a:br>
            <a:endParaRPr lang="en-US" dirty="0"/>
          </a:p>
        </p:txBody>
      </p:sp>
      <p:sp>
        <p:nvSpPr>
          <p:cNvPr id="3" name="Content Placeholder 2"/>
          <p:cNvSpPr>
            <a:spLocks noGrp="1"/>
          </p:cNvSpPr>
          <p:nvPr>
            <p:ph idx="1"/>
          </p:nvPr>
        </p:nvSpPr>
        <p:spPr>
          <a:xfrm>
            <a:off x="533400" y="1295400"/>
            <a:ext cx="8077200" cy="5105399"/>
          </a:xfrm>
        </p:spPr>
        <p:txBody>
          <a:bodyPr>
            <a:normAutofit fontScale="92500"/>
          </a:bodyPr>
          <a:lstStyle/>
          <a:p>
            <a:pPr indent="-285750">
              <a:lnSpc>
                <a:spcPct val="120000"/>
              </a:lnSpc>
              <a:spcBef>
                <a:spcPts val="600"/>
              </a:spcBef>
            </a:pPr>
            <a:r>
              <a:rPr lang="en-US" sz="2400" dirty="0" smtClean="0"/>
              <a:t>Reinforces Experiential </a:t>
            </a:r>
            <a:r>
              <a:rPr lang="en-US" sz="2400" dirty="0" smtClean="0"/>
              <a:t>Learning</a:t>
            </a:r>
            <a:endParaRPr lang="en-US" sz="2400" dirty="0"/>
          </a:p>
          <a:p>
            <a:pPr indent="-285750">
              <a:lnSpc>
                <a:spcPct val="120000"/>
              </a:lnSpc>
              <a:spcBef>
                <a:spcPts val="600"/>
              </a:spcBef>
            </a:pPr>
            <a:r>
              <a:rPr lang="en-US" sz="2400" dirty="0" smtClean="0"/>
              <a:t>Client’s with Brain Injuries often cannot remember specific details of a </a:t>
            </a:r>
            <a:r>
              <a:rPr lang="en-US" sz="2400" dirty="0" smtClean="0"/>
              <a:t>session </a:t>
            </a:r>
            <a:r>
              <a:rPr lang="en-US" sz="2400" dirty="0" smtClean="0"/>
              <a:t>but can remember how they felt about it</a:t>
            </a:r>
            <a:r>
              <a:rPr lang="en-US" sz="2400" dirty="0" smtClean="0"/>
              <a:t>.</a:t>
            </a:r>
            <a:endParaRPr lang="en-US" sz="2400" dirty="0"/>
          </a:p>
          <a:p>
            <a:pPr indent="-285750">
              <a:lnSpc>
                <a:spcPct val="120000"/>
              </a:lnSpc>
              <a:spcBef>
                <a:spcPts val="600"/>
              </a:spcBef>
            </a:pPr>
            <a:r>
              <a:rPr lang="en-US" sz="2400" dirty="0" smtClean="0"/>
              <a:t>Group fits in well with other services including, exercise program, recreational therapy outings, outdoors activities, art projects and  music therapy </a:t>
            </a:r>
          </a:p>
          <a:p>
            <a:pPr indent="-285750">
              <a:lnSpc>
                <a:spcPct val="120000"/>
              </a:lnSpc>
              <a:spcBef>
                <a:spcPts val="600"/>
              </a:spcBef>
            </a:pPr>
            <a:r>
              <a:rPr lang="en-US" sz="2400" dirty="0" smtClean="0"/>
              <a:t>Offers concrete  intervention to minimize impact of mental health symptoms including, low frustration tolerance, anxiety, depression and impulsivity. </a:t>
            </a:r>
          </a:p>
          <a:p>
            <a:pPr indent="-285750">
              <a:lnSpc>
                <a:spcPct val="120000"/>
              </a:lnSpc>
              <a:spcBef>
                <a:spcPts val="600"/>
              </a:spcBef>
            </a:pPr>
            <a:r>
              <a:rPr lang="en-US" sz="2400" dirty="0" smtClean="0"/>
              <a:t>Consistent with Vinland Center’s goal of treating mind body and spirit</a:t>
            </a:r>
          </a:p>
          <a:p>
            <a:pPr marL="57150" indent="0">
              <a:buNone/>
            </a:pPr>
            <a:endParaRPr lang="en-US" sz="2000" dirty="0"/>
          </a:p>
          <a:p>
            <a:pPr marL="57150" indent="0">
              <a:buNone/>
            </a:pPr>
            <a:endParaRPr lang="en-US" sz="2000" dirty="0"/>
          </a:p>
        </p:txBody>
      </p:sp>
    </p:spTree>
    <p:extLst>
      <p:ext uri="{BB962C8B-B14F-4D97-AF65-F5344CB8AC3E}">
        <p14:creationId xmlns:p14="http://schemas.microsoft.com/office/powerpoint/2010/main" val="3245205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is it Helpful?</a:t>
            </a:r>
            <a:endParaRPr lang="en-US" dirty="0"/>
          </a:p>
        </p:txBody>
      </p:sp>
      <p:sp>
        <p:nvSpPr>
          <p:cNvPr id="3" name="Content Placeholder 2"/>
          <p:cNvSpPr>
            <a:spLocks noGrp="1"/>
          </p:cNvSpPr>
          <p:nvPr>
            <p:ph idx="1"/>
          </p:nvPr>
        </p:nvSpPr>
        <p:spPr/>
        <p:txBody>
          <a:bodyPr>
            <a:normAutofit fontScale="25000" lnSpcReduction="20000"/>
          </a:bodyPr>
          <a:lstStyle/>
          <a:p>
            <a:pPr marL="571500" indent="-457200">
              <a:lnSpc>
                <a:spcPct val="120000"/>
              </a:lnSpc>
              <a:buFont typeface="Arial" panose="020B0604020202020204" pitchFamily="34" charset="0"/>
              <a:buChar char="•"/>
            </a:pPr>
            <a:r>
              <a:rPr lang="en-US" sz="11200" dirty="0" smtClean="0"/>
              <a:t>Increased activation of areas of the brain associated with </a:t>
            </a:r>
            <a:endParaRPr lang="en-US" sz="11200" dirty="0" smtClean="0"/>
          </a:p>
          <a:p>
            <a:pPr marL="971550" lvl="1" indent="-457200">
              <a:lnSpc>
                <a:spcPct val="120000"/>
              </a:lnSpc>
              <a:buFont typeface="Arial" panose="020B0604020202020204" pitchFamily="34" charset="0"/>
              <a:buChar char="•"/>
            </a:pPr>
            <a:r>
              <a:rPr lang="en-US" sz="8000" dirty="0" smtClean="0"/>
              <a:t>Executive </a:t>
            </a:r>
            <a:r>
              <a:rPr lang="en-US" sz="8000" dirty="0" smtClean="0"/>
              <a:t>Decision-Making</a:t>
            </a:r>
          </a:p>
          <a:p>
            <a:pPr marL="971550" lvl="1" indent="-457200">
              <a:lnSpc>
                <a:spcPct val="120000"/>
              </a:lnSpc>
              <a:buFont typeface="Arial" panose="020B0604020202020204" pitchFamily="34" charset="0"/>
              <a:buChar char="•"/>
            </a:pPr>
            <a:r>
              <a:rPr lang="en-US" sz="8000" dirty="0" smtClean="0"/>
              <a:t>Self </a:t>
            </a:r>
            <a:r>
              <a:rPr lang="en-US" sz="8000" dirty="0" smtClean="0"/>
              <a:t>directed Attention </a:t>
            </a:r>
          </a:p>
          <a:p>
            <a:pPr marL="971550" lvl="1" indent="-457200">
              <a:lnSpc>
                <a:spcPct val="120000"/>
              </a:lnSpc>
              <a:buFont typeface="Arial" panose="020B0604020202020204" pitchFamily="34" charset="0"/>
              <a:buChar char="•"/>
            </a:pPr>
            <a:r>
              <a:rPr lang="en-US" sz="8000" dirty="0" smtClean="0"/>
              <a:t>Emotional </a:t>
            </a:r>
            <a:r>
              <a:rPr lang="en-US" sz="8000" dirty="0" smtClean="0"/>
              <a:t>processing and </a:t>
            </a:r>
            <a:r>
              <a:rPr lang="en-US" sz="8000" dirty="0" smtClean="0"/>
              <a:t>regulation</a:t>
            </a:r>
            <a:endParaRPr lang="en-US" sz="8000" dirty="0" smtClean="0"/>
          </a:p>
          <a:p>
            <a:pPr marL="571500" indent="-457200">
              <a:lnSpc>
                <a:spcPct val="120000"/>
              </a:lnSpc>
              <a:buFont typeface="Arial" panose="020B0604020202020204" pitchFamily="34" charset="0"/>
              <a:buChar char="•"/>
            </a:pPr>
            <a:r>
              <a:rPr lang="en-US" sz="8600" dirty="0" smtClean="0"/>
              <a:t>Higher rates of self efficacy</a:t>
            </a:r>
          </a:p>
          <a:p>
            <a:pPr marL="571500" indent="-457200">
              <a:lnSpc>
                <a:spcPct val="120000"/>
              </a:lnSpc>
              <a:buFont typeface="Arial" panose="020B0604020202020204" pitchFamily="34" charset="0"/>
              <a:buChar char="•"/>
            </a:pPr>
            <a:r>
              <a:rPr lang="en-US" sz="8600" dirty="0" smtClean="0"/>
              <a:t>Higher rates of perceived quality of life</a:t>
            </a:r>
          </a:p>
          <a:p>
            <a:pPr marL="571500" indent="-457200">
              <a:lnSpc>
                <a:spcPct val="120000"/>
              </a:lnSpc>
              <a:buFont typeface="Arial" panose="020B0604020202020204" pitchFamily="34" charset="0"/>
              <a:buChar char="•"/>
            </a:pPr>
            <a:r>
              <a:rPr lang="en-US" sz="8600" dirty="0" smtClean="0"/>
              <a:t>Greater recognition of positive experiences</a:t>
            </a:r>
          </a:p>
          <a:p>
            <a:pPr marL="571500" indent="-457200">
              <a:lnSpc>
                <a:spcPct val="120000"/>
              </a:lnSpc>
              <a:buFont typeface="Arial" panose="020B0604020202020204" pitchFamily="34" charset="0"/>
              <a:buChar char="•"/>
            </a:pPr>
            <a:r>
              <a:rPr lang="en-US" sz="8600" dirty="0" smtClean="0"/>
              <a:t>Reduced reactivity </a:t>
            </a:r>
          </a:p>
          <a:p>
            <a:pPr marL="114300" indent="0">
              <a:lnSpc>
                <a:spcPct val="120000"/>
              </a:lnSpc>
              <a:buNone/>
            </a:pPr>
            <a:endParaRPr lang="en-US" dirty="0"/>
          </a:p>
          <a:p>
            <a:pPr marL="114300" indent="0">
              <a:lnSpc>
                <a:spcPct val="120000"/>
              </a:lnSpc>
              <a:buNone/>
            </a:pPr>
            <a:r>
              <a:rPr lang="en-US" dirty="0" smtClean="0"/>
              <a:t>			</a:t>
            </a:r>
            <a:r>
              <a:rPr lang="en-US" dirty="0" smtClean="0"/>
              <a:t>	</a:t>
            </a:r>
            <a:r>
              <a:rPr lang="en-US" sz="6400" dirty="0" smtClean="0"/>
              <a:t>Source: JFK Johnson Rehabilitation Institute</a:t>
            </a:r>
            <a:endParaRPr lang="en-US" sz="6400" dirty="0" smtClean="0"/>
          </a:p>
        </p:txBody>
      </p:sp>
    </p:spTree>
    <p:extLst>
      <p:ext uri="{BB962C8B-B14F-4D97-AF65-F5344CB8AC3E}">
        <p14:creationId xmlns:p14="http://schemas.microsoft.com/office/powerpoint/2010/main" val="1820441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381000"/>
            <a:ext cx="9144000" cy="1112838"/>
          </a:xfrm>
        </p:spPr>
        <p:txBody>
          <a:bodyPr/>
          <a:lstStyle/>
          <a:p>
            <a:r>
              <a:rPr lang="en-US" sz="4000" dirty="0"/>
              <a:t>Creating Cultures of </a:t>
            </a:r>
            <a:br>
              <a:rPr lang="en-US" sz="4000" dirty="0"/>
            </a:br>
            <a:r>
              <a:rPr lang="en-US" sz="4000" dirty="0"/>
              <a:t>Trauma-Informed </a:t>
            </a:r>
            <a:r>
              <a:rPr lang="en-US" sz="4000" dirty="0" smtClean="0"/>
              <a:t>Care</a:t>
            </a:r>
            <a:endParaRPr lang="en-US" sz="1800" dirty="0"/>
          </a:p>
        </p:txBody>
      </p:sp>
      <p:sp>
        <p:nvSpPr>
          <p:cNvPr id="5123" name="Rectangle 3"/>
          <p:cNvSpPr>
            <a:spLocks noGrp="1" noChangeArrowheads="1"/>
          </p:cNvSpPr>
          <p:nvPr>
            <p:ph type="body" idx="4294967295"/>
          </p:nvPr>
        </p:nvSpPr>
        <p:spPr>
          <a:xfrm>
            <a:off x="457200" y="1295400"/>
            <a:ext cx="8458200" cy="4419600"/>
          </a:xfrm>
        </p:spPr>
        <p:txBody>
          <a:bodyPr/>
          <a:lstStyle/>
          <a:p>
            <a:pPr>
              <a:buFontTx/>
              <a:buNone/>
            </a:pPr>
            <a:endParaRPr lang="en-US" sz="2800" b="1" dirty="0"/>
          </a:p>
          <a:p>
            <a:pPr>
              <a:buFontTx/>
              <a:buNone/>
            </a:pPr>
            <a:r>
              <a:rPr lang="en-US" sz="2400" b="1" dirty="0" smtClean="0"/>
              <a:t>Core </a:t>
            </a:r>
            <a:r>
              <a:rPr lang="en-US" sz="2400" b="1" dirty="0"/>
              <a:t>Principles of a Trauma-Informed System of Care</a:t>
            </a:r>
          </a:p>
          <a:p>
            <a:r>
              <a:rPr lang="en-US" sz="2400" u="sng" dirty="0"/>
              <a:t>Safety</a:t>
            </a:r>
            <a:r>
              <a:rPr lang="en-US" sz="2400" dirty="0"/>
              <a:t>: Ensuring physical and emotional safety</a:t>
            </a:r>
          </a:p>
          <a:p>
            <a:r>
              <a:rPr lang="en-US" sz="2400" u="sng" dirty="0"/>
              <a:t>Trustworthiness</a:t>
            </a:r>
            <a:r>
              <a:rPr lang="en-US" sz="2400" dirty="0"/>
              <a:t>: Maximizing trustworthiness, making tasks clear, and maintaining appropriate boundaries</a:t>
            </a:r>
          </a:p>
          <a:p>
            <a:r>
              <a:rPr lang="en-US" sz="2400" u="sng" dirty="0"/>
              <a:t>Choice</a:t>
            </a:r>
            <a:r>
              <a:rPr lang="en-US" sz="2400" dirty="0"/>
              <a:t>: Prioritizing consumer choice and control</a:t>
            </a:r>
          </a:p>
          <a:p>
            <a:r>
              <a:rPr lang="en-US" sz="2400" u="sng" dirty="0"/>
              <a:t>Collaboration</a:t>
            </a:r>
            <a:r>
              <a:rPr lang="en-US" sz="2400" dirty="0"/>
              <a:t>: Maximizing collaboration and sharing of power with consumers</a:t>
            </a:r>
          </a:p>
          <a:p>
            <a:r>
              <a:rPr lang="en-US" sz="2400" u="sng" dirty="0"/>
              <a:t>Empowerment</a:t>
            </a:r>
            <a:r>
              <a:rPr lang="en-US" sz="2400" dirty="0"/>
              <a:t>: Prioritizing consumer empowerment and </a:t>
            </a:r>
            <a:r>
              <a:rPr lang="en-US" sz="2400" dirty="0" smtClean="0"/>
              <a:t>skill-building</a:t>
            </a:r>
            <a:r>
              <a:rPr lang="en-US" sz="1600" dirty="0"/>
              <a:t/>
            </a:r>
            <a:br>
              <a:rPr lang="en-US" sz="1600" dirty="0"/>
            </a:br>
            <a:r>
              <a:rPr lang="en-US" sz="1600" dirty="0"/>
              <a:t> </a:t>
            </a:r>
            <a:endParaRPr lang="en-US" sz="1600" dirty="0"/>
          </a:p>
        </p:txBody>
      </p:sp>
      <p:sp>
        <p:nvSpPr>
          <p:cNvPr id="2" name="Rectangle 1"/>
          <p:cNvSpPr/>
          <p:nvPr/>
        </p:nvSpPr>
        <p:spPr>
          <a:xfrm>
            <a:off x="3810000" y="5715000"/>
            <a:ext cx="4953000" cy="338554"/>
          </a:xfrm>
          <a:prstGeom prst="rect">
            <a:avLst/>
          </a:prstGeom>
        </p:spPr>
        <p:txBody>
          <a:bodyPr wrap="square">
            <a:spAutoFit/>
          </a:bodyPr>
          <a:lstStyle/>
          <a:p>
            <a:r>
              <a:rPr lang="en-US" sz="1600" dirty="0" smtClean="0"/>
              <a:t>Source: Roger </a:t>
            </a:r>
            <a:r>
              <a:rPr lang="en-US" sz="1600" dirty="0" err="1"/>
              <a:t>Fallot</a:t>
            </a:r>
            <a:r>
              <a:rPr lang="en-US" sz="1600" dirty="0"/>
              <a:t>, PhD, Community Connections</a:t>
            </a:r>
            <a:endParaRPr lang="en-US" sz="1600" dirty="0"/>
          </a:p>
        </p:txBody>
      </p:sp>
    </p:spTree>
    <p:extLst>
      <p:ext uri="{BB962C8B-B14F-4D97-AF65-F5344CB8AC3E}">
        <p14:creationId xmlns:p14="http://schemas.microsoft.com/office/powerpoint/2010/main" val="3298402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Definition of </a:t>
            </a:r>
            <a:r>
              <a:rPr lang="en-US" dirty="0" smtClean="0"/>
              <a:t>Trauma</a:t>
            </a:r>
            <a:endParaRPr lang="en-US" sz="3200" dirty="0"/>
          </a:p>
        </p:txBody>
      </p:sp>
      <p:sp>
        <p:nvSpPr>
          <p:cNvPr id="14339" name="Rectangle 3"/>
          <p:cNvSpPr>
            <a:spLocks noGrp="1" noChangeArrowheads="1"/>
          </p:cNvSpPr>
          <p:nvPr>
            <p:ph type="body" idx="1"/>
          </p:nvPr>
        </p:nvSpPr>
        <p:spPr>
          <a:xfrm>
            <a:off x="685800" y="1600200"/>
            <a:ext cx="7772400" cy="4267200"/>
          </a:xfrm>
        </p:spPr>
        <p:txBody>
          <a:bodyPr/>
          <a:lstStyle/>
          <a:p>
            <a:pPr marL="1588" indent="-1588">
              <a:spcAft>
                <a:spcPct val="35000"/>
              </a:spcAft>
              <a:buFontTx/>
              <a:buNone/>
            </a:pPr>
            <a:r>
              <a:rPr lang="en-US" sz="2800" dirty="0"/>
              <a:t>The person’s response to the event must involve intense fear, helplessness, or horror (or in children, the response must involve disorganized or agitated behavior</a:t>
            </a:r>
            <a:r>
              <a:rPr lang="en-US" sz="2800" dirty="0" smtClean="0"/>
              <a:t>).”             </a:t>
            </a:r>
            <a:r>
              <a:rPr lang="en-US" sz="1400" dirty="0" smtClean="0"/>
              <a:t>(</a:t>
            </a:r>
            <a:r>
              <a:rPr lang="en-US" sz="1400" dirty="0"/>
              <a:t>American Psychiatric Assoc. [APA] 2000, pg. 463</a:t>
            </a:r>
            <a:r>
              <a:rPr lang="en-US" sz="1400" dirty="0" smtClean="0"/>
              <a:t>)</a:t>
            </a:r>
            <a:endParaRPr lang="en-US" sz="1400" dirty="0"/>
          </a:p>
          <a:p>
            <a:pPr>
              <a:spcAft>
                <a:spcPct val="35000"/>
              </a:spcAft>
              <a:buFontTx/>
              <a:buNone/>
            </a:pPr>
            <a:endParaRPr lang="en-US" sz="1200" b="1" dirty="0"/>
          </a:p>
          <a:p>
            <a:pPr marL="1588" indent="-1588">
              <a:spcAft>
                <a:spcPct val="35000"/>
              </a:spcAft>
              <a:buFontTx/>
              <a:buNone/>
            </a:pPr>
            <a:r>
              <a:rPr lang="en-US" sz="2800" dirty="0"/>
              <a:t>Trauma occurs when an external threat overwhelms a person’s internal and external positive coping resources</a:t>
            </a:r>
            <a:r>
              <a:rPr lang="en-US" sz="2800" dirty="0" smtClean="0"/>
              <a:t>.           		       </a:t>
            </a:r>
            <a:r>
              <a:rPr lang="en-US" sz="1400" dirty="0" smtClean="0"/>
              <a:t>(</a:t>
            </a:r>
            <a:r>
              <a:rPr lang="en-US" sz="1400" dirty="0"/>
              <a:t>Bloom and </a:t>
            </a:r>
            <a:r>
              <a:rPr lang="en-US" sz="1400" dirty="0" err="1"/>
              <a:t>Fallot</a:t>
            </a:r>
            <a:r>
              <a:rPr lang="en-US" sz="1400" dirty="0"/>
              <a:t>, 2009)</a:t>
            </a:r>
          </a:p>
          <a:p>
            <a:pPr>
              <a:spcAft>
                <a:spcPct val="35000"/>
              </a:spcAft>
              <a:buFontTx/>
              <a:buNone/>
            </a:pPr>
            <a:endParaRPr lang="en-US" sz="2400" b="1" dirty="0"/>
          </a:p>
        </p:txBody>
      </p:sp>
    </p:spTree>
    <p:extLst>
      <p:ext uri="{BB962C8B-B14F-4D97-AF65-F5344CB8AC3E}">
        <p14:creationId xmlns:p14="http://schemas.microsoft.com/office/powerpoint/2010/main" val="907543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dirty="0"/>
              <a:t>Effects of </a:t>
            </a:r>
            <a:r>
              <a:rPr lang="en-US" dirty="0" smtClean="0"/>
              <a:t>Trauma</a:t>
            </a:r>
            <a:r>
              <a:rPr lang="en-US" dirty="0"/>
              <a:t/>
            </a:r>
            <a:br>
              <a:rPr lang="en-US" dirty="0"/>
            </a:br>
            <a:endParaRPr lang="en-US" dirty="0"/>
          </a:p>
        </p:txBody>
      </p:sp>
      <p:sp>
        <p:nvSpPr>
          <p:cNvPr id="3" name="Content Placeholder 2"/>
          <p:cNvSpPr>
            <a:spLocks noGrp="1"/>
          </p:cNvSpPr>
          <p:nvPr>
            <p:ph idx="1"/>
          </p:nvPr>
        </p:nvSpPr>
        <p:spPr>
          <a:xfrm>
            <a:off x="457200" y="1371600"/>
            <a:ext cx="8229600" cy="4267200"/>
          </a:xfrm>
        </p:spPr>
        <p:txBody>
          <a:bodyPr/>
          <a:lstStyle/>
          <a:p>
            <a:r>
              <a:rPr lang="en-US" sz="2400" dirty="0" smtClean="0"/>
              <a:t>Estrangement</a:t>
            </a:r>
            <a:r>
              <a:rPr lang="en-US" sz="2400" dirty="0"/>
              <a:t>; a sense of isolation or disconnection from others </a:t>
            </a:r>
            <a:r>
              <a:rPr lang="en-US" sz="2400" dirty="0" smtClean="0"/>
              <a:t>or the </a:t>
            </a:r>
            <a:r>
              <a:rPr lang="en-US" sz="2400" dirty="0"/>
              <a:t>environment</a:t>
            </a:r>
          </a:p>
          <a:p>
            <a:r>
              <a:rPr lang="en-US" sz="2400" dirty="0" smtClean="0"/>
              <a:t>Feelings </a:t>
            </a:r>
            <a:r>
              <a:rPr lang="en-US" sz="2400" dirty="0"/>
              <a:t>of powerlessness or helplessness</a:t>
            </a:r>
          </a:p>
          <a:p>
            <a:r>
              <a:rPr lang="en-US" sz="2400" dirty="0" smtClean="0"/>
              <a:t>Changes </a:t>
            </a:r>
            <a:r>
              <a:rPr lang="en-US" sz="2400" dirty="0"/>
              <a:t>in one’s understanding or view of oneself or of the self </a:t>
            </a:r>
            <a:r>
              <a:rPr lang="en-US" sz="2400" dirty="0" smtClean="0"/>
              <a:t>in relation </a:t>
            </a:r>
            <a:r>
              <a:rPr lang="en-US" sz="2400" dirty="0"/>
              <a:t>to others; a change in world view</a:t>
            </a:r>
          </a:p>
          <a:p>
            <a:r>
              <a:rPr lang="en-US" sz="2400" dirty="0" smtClean="0"/>
              <a:t>Devastating </a:t>
            </a:r>
            <a:r>
              <a:rPr lang="en-US" sz="2400" dirty="0"/>
              <a:t>fear; loss of safety or trust that may relate </a:t>
            </a:r>
            <a:r>
              <a:rPr lang="en-US" sz="2400" dirty="0" smtClean="0"/>
              <a:t>to interpersonal </a:t>
            </a:r>
            <a:r>
              <a:rPr lang="en-US" sz="2400" dirty="0"/>
              <a:t>interactions, treatment practices or </a:t>
            </a:r>
            <a:r>
              <a:rPr lang="en-US" sz="2400" dirty="0" smtClean="0"/>
              <a:t>specific environments</a:t>
            </a:r>
          </a:p>
          <a:p>
            <a:r>
              <a:rPr lang="en-US" sz="2400" dirty="0" smtClean="0"/>
              <a:t> </a:t>
            </a:r>
            <a:r>
              <a:rPr lang="en-US" sz="2400" dirty="0"/>
              <a:t>Feelings of shame, blame, guilt &amp; </a:t>
            </a:r>
            <a:r>
              <a:rPr lang="en-US" sz="2400" dirty="0" smtClean="0"/>
              <a:t>stigma</a:t>
            </a:r>
          </a:p>
          <a:p>
            <a:pPr marL="0" indent="0">
              <a:buNone/>
            </a:pPr>
            <a:endParaRPr lang="en-US" sz="2400" dirty="0"/>
          </a:p>
          <a:p>
            <a:pPr marL="0" indent="0" algn="ctr">
              <a:buNone/>
            </a:pPr>
            <a:r>
              <a:rPr lang="en-US" sz="1600" dirty="0" smtClean="0"/>
              <a:t>				Source</a:t>
            </a:r>
            <a:r>
              <a:rPr lang="en-US" sz="1600" dirty="0"/>
              <a:t>: Adapted from Blake, M. (2010).6</a:t>
            </a:r>
          </a:p>
        </p:txBody>
      </p:sp>
    </p:spTree>
    <p:extLst>
      <p:ext uri="{BB962C8B-B14F-4D97-AF65-F5344CB8AC3E}">
        <p14:creationId xmlns:p14="http://schemas.microsoft.com/office/powerpoint/2010/main" val="3926933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Resiliency</a:t>
            </a:r>
          </a:p>
        </p:txBody>
      </p:sp>
      <p:sp>
        <p:nvSpPr>
          <p:cNvPr id="5123" name="Rectangle 3"/>
          <p:cNvSpPr>
            <a:spLocks noGrp="1" noChangeArrowheads="1"/>
          </p:cNvSpPr>
          <p:nvPr>
            <p:ph type="body" sz="half" idx="1"/>
          </p:nvPr>
        </p:nvSpPr>
        <p:spPr>
          <a:xfrm>
            <a:off x="457200" y="1447800"/>
            <a:ext cx="4038600" cy="4267200"/>
          </a:xfrm>
        </p:spPr>
        <p:txBody>
          <a:bodyPr/>
          <a:lstStyle/>
          <a:p>
            <a:pPr eaLnBrk="1" hangingPunct="1">
              <a:lnSpc>
                <a:spcPct val="90000"/>
              </a:lnSpc>
            </a:pPr>
            <a:r>
              <a:rPr lang="en-US" altLang="en-US" sz="2800" dirty="0" smtClean="0"/>
              <a:t>The study of why things go right, even though the odds say they should have gone wrong</a:t>
            </a:r>
          </a:p>
          <a:p>
            <a:pPr eaLnBrk="1" hangingPunct="1">
              <a:lnSpc>
                <a:spcPct val="90000"/>
              </a:lnSpc>
            </a:pPr>
            <a:r>
              <a:rPr lang="en-US" altLang="en-US" sz="2800" dirty="0" smtClean="0"/>
              <a:t>Initial studies were of individual resiliency</a:t>
            </a:r>
          </a:p>
          <a:p>
            <a:pPr eaLnBrk="1" hangingPunct="1">
              <a:lnSpc>
                <a:spcPct val="90000"/>
              </a:lnSpc>
            </a:pPr>
            <a:r>
              <a:rPr lang="en-US" altLang="en-US" sz="2800" dirty="0" smtClean="0"/>
              <a:t>More recently research has also focused on family and community resiliency</a:t>
            </a:r>
          </a:p>
        </p:txBody>
      </p:sp>
      <p:pic>
        <p:nvPicPr>
          <p:cNvPr id="5124" name="Picture 4" descr="MP900442363[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0" y="1600200"/>
            <a:ext cx="4267200" cy="2835275"/>
          </a:xfrm>
        </p:spPr>
      </p:pic>
    </p:spTree>
    <p:extLst>
      <p:ext uri="{BB962C8B-B14F-4D97-AF65-F5344CB8AC3E}">
        <p14:creationId xmlns:p14="http://schemas.microsoft.com/office/powerpoint/2010/main" val="160450723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95300" y="304800"/>
            <a:ext cx="8229600" cy="884238"/>
          </a:xfrm>
        </p:spPr>
        <p:txBody>
          <a:bodyPr anchor="b"/>
          <a:lstStyle/>
          <a:p>
            <a:pPr eaLnBrk="1" hangingPunct="1"/>
            <a:r>
              <a:rPr lang="en-US" altLang="en-US" dirty="0" smtClean="0"/>
              <a:t>Resiliency</a:t>
            </a:r>
          </a:p>
        </p:txBody>
      </p:sp>
      <p:sp>
        <p:nvSpPr>
          <p:cNvPr id="6147" name="Rectangle 3"/>
          <p:cNvSpPr>
            <a:spLocks noGrp="1" noChangeArrowheads="1"/>
          </p:cNvSpPr>
          <p:nvPr>
            <p:ph type="body" idx="4294967295"/>
          </p:nvPr>
        </p:nvSpPr>
        <p:spPr>
          <a:xfrm>
            <a:off x="457200" y="1447800"/>
            <a:ext cx="8229600" cy="4267200"/>
          </a:xfrm>
        </p:spPr>
        <p:txBody>
          <a:bodyPr/>
          <a:lstStyle/>
          <a:p>
            <a:pPr algn="ctr" eaLnBrk="1" hangingPunct="1">
              <a:buFontTx/>
              <a:buNone/>
            </a:pPr>
            <a:r>
              <a:rPr lang="en-US" altLang="en-US" dirty="0" smtClean="0"/>
              <a:t>Is the ability to not only survive, but thrive!</a:t>
            </a:r>
          </a:p>
          <a:p>
            <a:pPr algn="ctr" eaLnBrk="1" hangingPunct="1">
              <a:buFontTx/>
              <a:buNone/>
            </a:pPr>
            <a:endParaRPr lang="en-US" altLang="en-US" dirty="0" smtClean="0"/>
          </a:p>
        </p:txBody>
      </p:sp>
      <p:sp>
        <p:nvSpPr>
          <p:cNvPr id="6148" name="Text Box 9"/>
          <p:cNvSpPr txBox="1">
            <a:spLocks noChangeArrowheads="1"/>
          </p:cNvSpPr>
          <p:nvPr/>
        </p:nvSpPr>
        <p:spPr bwMode="auto">
          <a:xfrm>
            <a:off x="685800" y="49530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ltLang="en-US"/>
          </a:p>
        </p:txBody>
      </p:sp>
      <p:sp>
        <p:nvSpPr>
          <p:cNvPr id="6149" name="Text Box 10"/>
          <p:cNvSpPr txBox="1">
            <a:spLocks noChangeArrowheads="1"/>
          </p:cNvSpPr>
          <p:nvPr/>
        </p:nvSpPr>
        <p:spPr bwMode="auto">
          <a:xfrm>
            <a:off x="762000" y="4648200"/>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3200" i="1" dirty="0"/>
              <a:t>In order to remain strong, we must stretch ourselves and spring forward!</a:t>
            </a:r>
            <a:r>
              <a:rPr lang="en-US" altLang="en-US" dirty="0"/>
              <a:t>  </a:t>
            </a:r>
          </a:p>
        </p:txBody>
      </p:sp>
      <p:pic>
        <p:nvPicPr>
          <p:cNvPr id="6150" name="Picture 10" descr="MP9002622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30438"/>
            <a:ext cx="365760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740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609600"/>
            <a:ext cx="8229600" cy="1143000"/>
          </a:xfrm>
        </p:spPr>
        <p:txBody>
          <a:bodyPr/>
          <a:lstStyle/>
          <a:p>
            <a:r>
              <a:rPr lang="en-US" dirty="0" smtClean="0"/>
              <a:t>What Is Illness Management and Recovery (IMR)?</a:t>
            </a:r>
          </a:p>
        </p:txBody>
      </p:sp>
      <p:sp>
        <p:nvSpPr>
          <p:cNvPr id="7171" name="Rectangle 5"/>
          <p:cNvSpPr>
            <a:spLocks noGrp="1" noChangeArrowheads="1"/>
          </p:cNvSpPr>
          <p:nvPr>
            <p:ph idx="1"/>
          </p:nvPr>
        </p:nvSpPr>
        <p:spPr>
          <a:xfrm>
            <a:off x="685800" y="2133600"/>
            <a:ext cx="7772400" cy="3733800"/>
          </a:xfrm>
        </p:spPr>
        <p:txBody>
          <a:bodyPr/>
          <a:lstStyle/>
          <a:p>
            <a:pPr marL="0" indent="0">
              <a:buNone/>
            </a:pPr>
            <a:r>
              <a:rPr lang="en-US" sz="2800" dirty="0" smtClean="0"/>
              <a:t>IMR includes education about mental illness but emphasizes putting information into action through the development of personal goals. IMR strongly emphasizes helping people set and pursue personal goals and helping them put strategies into action in their everyday lives</a:t>
            </a:r>
            <a:r>
              <a:rPr lang="en-US" sz="2800" dirty="0" smtClean="0"/>
              <a:t>.</a:t>
            </a:r>
          </a:p>
        </p:txBody>
      </p:sp>
    </p:spTree>
    <p:extLst>
      <p:ext uri="{BB962C8B-B14F-4D97-AF65-F5344CB8AC3E}">
        <p14:creationId xmlns:p14="http://schemas.microsoft.com/office/powerpoint/2010/main" val="173667829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7315200" cy="3108543"/>
          </a:xfrm>
          <a:prstGeom prst="rect">
            <a:avLst/>
          </a:prstGeom>
        </p:spPr>
        <p:txBody>
          <a:bodyPr wrap="square">
            <a:spAutoFit/>
          </a:bodyPr>
          <a:lstStyle/>
          <a:p>
            <a:r>
              <a:rPr lang="en-US" sz="2800" dirty="0" smtClean="0"/>
              <a:t>The CDC estimated that 5.3 million Americans live with disabilities due to brain injury and that 67% of people in rehabilitation for brain injury have a previous history of substance abuse (Thurman, 1998). 50% of these people will return to using alcohol and drugs after the injury (Corrigan, 1995).</a:t>
            </a:r>
            <a:endParaRPr lang="en-US" sz="2800" dirty="0"/>
          </a:p>
        </p:txBody>
      </p:sp>
      <p:sp>
        <p:nvSpPr>
          <p:cNvPr id="4" name="Text Placeholder 3"/>
          <p:cNvSpPr>
            <a:spLocks noGrp="1"/>
          </p:cNvSpPr>
          <p:nvPr>
            <p:ph type="body" idx="1"/>
          </p:nvPr>
        </p:nvSpPr>
        <p:spPr>
          <a:xfrm>
            <a:off x="609600" y="533400"/>
            <a:ext cx="7772400" cy="966787"/>
          </a:xfrm>
        </p:spPr>
        <p:txBody>
          <a:bodyPr>
            <a:normAutofit/>
          </a:bodyPr>
          <a:lstStyle/>
          <a:p>
            <a:pPr algn="ctr"/>
            <a:r>
              <a:rPr lang="en-US" sz="4400" dirty="0" smtClean="0"/>
              <a:t>Prevalence  of Comorbidy </a:t>
            </a:r>
            <a:endParaRPr lang="en-US" sz="4400" dirty="0"/>
          </a:p>
        </p:txBody>
      </p:sp>
    </p:spTree>
    <p:extLst>
      <p:ext uri="{BB962C8B-B14F-4D97-AF65-F5344CB8AC3E}">
        <p14:creationId xmlns:p14="http://schemas.microsoft.com/office/powerpoint/2010/main" val="1565414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IMR Practice </a:t>
            </a:r>
            <a:r>
              <a:rPr lang="en-US" dirty="0" smtClean="0"/>
              <a:t>Principles </a:t>
            </a:r>
          </a:p>
        </p:txBody>
      </p:sp>
      <p:sp>
        <p:nvSpPr>
          <p:cNvPr id="8195" name="Rectangle 3"/>
          <p:cNvSpPr>
            <a:spLocks noGrp="1" noChangeArrowheads="1"/>
          </p:cNvSpPr>
          <p:nvPr>
            <p:ph sz="half" idx="1"/>
          </p:nvPr>
        </p:nvSpPr>
        <p:spPr>
          <a:xfrm>
            <a:off x="685800" y="1600200"/>
            <a:ext cx="7620000" cy="4267200"/>
          </a:xfrm>
        </p:spPr>
        <p:txBody>
          <a:bodyPr/>
          <a:lstStyle/>
          <a:p>
            <a:r>
              <a:rPr lang="en-US" dirty="0" smtClean="0"/>
              <a:t>Consumers define recovery.</a:t>
            </a:r>
          </a:p>
          <a:p>
            <a:r>
              <a:rPr lang="en-US" dirty="0" smtClean="0"/>
              <a:t>Education about mental illnesses , chemical dependency and Brain injury is the foundation of informed decision-making.</a:t>
            </a:r>
          </a:p>
          <a:p>
            <a:r>
              <a:rPr lang="en-US" dirty="0" smtClean="0"/>
              <a:t>The Stress-Vulnerability Model provides a blueprint for illness management.</a:t>
            </a:r>
          </a:p>
        </p:txBody>
      </p:sp>
      <p:sp>
        <p:nvSpPr>
          <p:cNvPr id="332804" name="Rectangle 4"/>
          <p:cNvSpPr>
            <a:spLocks noChangeArrowheads="1"/>
          </p:cNvSpPr>
          <p:nvPr/>
        </p:nvSpPr>
        <p:spPr bwMode="auto">
          <a:xfrm>
            <a:off x="4038600" y="1751013"/>
            <a:ext cx="4089400" cy="4840287"/>
          </a:xfrm>
          <a:prstGeom prst="rect">
            <a:avLst/>
          </a:prstGeom>
          <a:noFill/>
          <a:ln w="9525">
            <a:noFill/>
            <a:miter lim="800000"/>
            <a:headEnd/>
            <a:tailEnd/>
          </a:ln>
          <a:effectLst/>
        </p:spPr>
        <p:txBody>
          <a:bodyPr/>
          <a:lstStyle/>
          <a:p>
            <a:pPr marL="342900" indent="-342900">
              <a:spcBef>
                <a:spcPct val="20000"/>
              </a:spcBef>
              <a:spcAft>
                <a:spcPct val="130000"/>
              </a:spcAft>
              <a:buClr>
                <a:srgbClr val="7CBB00"/>
              </a:buClr>
              <a:buSzPct val="60000"/>
              <a:buFont typeface="Wingdings" pitchFamily="84" charset="2"/>
              <a:buChar char="n"/>
              <a:tabLst>
                <a:tab pos="342900" algn="l"/>
              </a:tabLst>
              <a:defRPr/>
            </a:pPr>
            <a:endParaRPr lang="en-US" sz="1800" b="1" dirty="0">
              <a:solidFill>
                <a:srgbClr val="E5FFE5"/>
              </a:solidFill>
              <a:effectLst>
                <a:outerShdw blurRad="38100" dist="38100" dir="2700000" algn="tl">
                  <a:srgbClr val="000000"/>
                </a:outerShdw>
              </a:effectLst>
              <a:latin typeface="Trebuchet MS" pitchFamily="84" charset="0"/>
              <a:ea typeface="MS Mincho" pitchFamily="49" charset="-128"/>
            </a:endParaRPr>
          </a:p>
        </p:txBody>
      </p:sp>
    </p:spTree>
    <p:extLst>
      <p:ext uri="{BB962C8B-B14F-4D97-AF65-F5344CB8AC3E}">
        <p14:creationId xmlns:p14="http://schemas.microsoft.com/office/powerpoint/2010/main" val="64210340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IMR Practice </a:t>
            </a:r>
            <a:r>
              <a:rPr lang="en-US" dirty="0" smtClean="0"/>
              <a:t>Principles </a:t>
            </a:r>
          </a:p>
        </p:txBody>
      </p:sp>
      <p:sp>
        <p:nvSpPr>
          <p:cNvPr id="8196" name="Content Placeholder 3"/>
          <p:cNvSpPr>
            <a:spLocks noGrp="1"/>
          </p:cNvSpPr>
          <p:nvPr>
            <p:ph sz="half" idx="2"/>
          </p:nvPr>
        </p:nvSpPr>
        <p:spPr>
          <a:xfrm>
            <a:off x="762000" y="1751012"/>
            <a:ext cx="7924800" cy="4116387"/>
          </a:xfrm>
        </p:spPr>
        <p:txBody>
          <a:bodyPr/>
          <a:lstStyle/>
          <a:p>
            <a:r>
              <a:rPr lang="en-US" sz="2400" dirty="0" smtClean="0"/>
              <a:t>Collaborating with professionals and significant others helps consumers achieve their recovery goals.</a:t>
            </a:r>
          </a:p>
          <a:p>
            <a:r>
              <a:rPr lang="en-US" sz="2400" dirty="0" smtClean="0"/>
              <a:t>Relapse prevention planning reduces relapses and </a:t>
            </a:r>
            <a:r>
              <a:rPr lang="en-US" sz="2400" dirty="0" smtClean="0"/>
              <a:t>  re-hospitalizations</a:t>
            </a:r>
            <a:r>
              <a:rPr lang="en-US" sz="2400" dirty="0" smtClean="0"/>
              <a:t>.</a:t>
            </a:r>
          </a:p>
          <a:p>
            <a:r>
              <a:rPr lang="en-US" sz="2400" dirty="0" smtClean="0"/>
              <a:t>Consumers can learn new strategies for managing their symptoms, coping with stress, and improving their quality of life.</a:t>
            </a:r>
          </a:p>
        </p:txBody>
      </p:sp>
      <p:sp>
        <p:nvSpPr>
          <p:cNvPr id="332804" name="Rectangle 4"/>
          <p:cNvSpPr>
            <a:spLocks noChangeArrowheads="1"/>
          </p:cNvSpPr>
          <p:nvPr/>
        </p:nvSpPr>
        <p:spPr bwMode="auto">
          <a:xfrm>
            <a:off x="4038600" y="1751013"/>
            <a:ext cx="4089400" cy="4840287"/>
          </a:xfrm>
          <a:prstGeom prst="rect">
            <a:avLst/>
          </a:prstGeom>
          <a:noFill/>
          <a:ln w="9525">
            <a:noFill/>
            <a:miter lim="800000"/>
            <a:headEnd/>
            <a:tailEnd/>
          </a:ln>
          <a:effectLst/>
        </p:spPr>
        <p:txBody>
          <a:bodyPr/>
          <a:lstStyle/>
          <a:p>
            <a:pPr marL="342900" indent="-342900">
              <a:spcBef>
                <a:spcPct val="20000"/>
              </a:spcBef>
              <a:spcAft>
                <a:spcPct val="130000"/>
              </a:spcAft>
              <a:buClr>
                <a:srgbClr val="7CBB00"/>
              </a:buClr>
              <a:buSzPct val="60000"/>
              <a:buFont typeface="Wingdings" pitchFamily="84" charset="2"/>
              <a:buChar char="n"/>
              <a:tabLst>
                <a:tab pos="342900" algn="l"/>
              </a:tabLst>
              <a:defRPr/>
            </a:pPr>
            <a:endParaRPr lang="en-US" sz="1800" b="1" dirty="0">
              <a:solidFill>
                <a:srgbClr val="E5FFE5"/>
              </a:solidFill>
              <a:effectLst>
                <a:outerShdw blurRad="38100" dist="38100" dir="2700000" algn="tl">
                  <a:srgbClr val="000000"/>
                </a:outerShdw>
              </a:effectLst>
              <a:latin typeface="Trebuchet MS" pitchFamily="84" charset="0"/>
              <a:ea typeface="MS Mincho" pitchFamily="49" charset="-128"/>
            </a:endParaRPr>
          </a:p>
        </p:txBody>
      </p:sp>
    </p:spTree>
    <p:extLst>
      <p:ext uri="{BB962C8B-B14F-4D97-AF65-F5344CB8AC3E}">
        <p14:creationId xmlns:p14="http://schemas.microsoft.com/office/powerpoint/2010/main" val="2669603424"/>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381000"/>
            <a:ext cx="8534400" cy="1143000"/>
          </a:xfrm>
        </p:spPr>
        <p:txBody>
          <a:bodyPr/>
          <a:lstStyle/>
          <a:p>
            <a:pPr algn="ctr" eaLnBrk="1" hangingPunct="1">
              <a:defRPr/>
            </a:pPr>
            <a:r>
              <a:rPr lang="en-US" sz="4000" dirty="0" smtClean="0"/>
              <a:t>Topics about 8 </a:t>
            </a:r>
            <a:r>
              <a:rPr lang="en-US" sz="4000" dirty="0" smtClean="0"/>
              <a:t>Parameters of Health</a:t>
            </a:r>
            <a:endParaRPr lang="en-US" sz="4000" dirty="0" smtClean="0"/>
          </a:p>
        </p:txBody>
      </p:sp>
      <p:sp>
        <p:nvSpPr>
          <p:cNvPr id="39939" name="Rectangle 3"/>
          <p:cNvSpPr>
            <a:spLocks noGrp="1" noChangeArrowheads="1"/>
          </p:cNvSpPr>
          <p:nvPr>
            <p:ph type="body" idx="1"/>
          </p:nvPr>
        </p:nvSpPr>
        <p:spPr>
          <a:xfrm>
            <a:off x="3200400" y="1828800"/>
            <a:ext cx="4647712" cy="4114550"/>
          </a:xfrm>
        </p:spPr>
        <p:txBody>
          <a:bodyPr/>
          <a:lstStyle/>
          <a:p>
            <a:pPr eaLnBrk="1" hangingPunct="1">
              <a:lnSpc>
                <a:spcPct val="90000"/>
              </a:lnSpc>
              <a:defRPr/>
            </a:pPr>
            <a:r>
              <a:rPr lang="en-US" sz="2800" dirty="0"/>
              <a:t>Strength</a:t>
            </a:r>
          </a:p>
          <a:p>
            <a:pPr eaLnBrk="1" hangingPunct="1">
              <a:lnSpc>
                <a:spcPct val="90000"/>
              </a:lnSpc>
              <a:defRPr/>
            </a:pPr>
            <a:r>
              <a:rPr lang="en-US" sz="2800" dirty="0"/>
              <a:t>Flexibility </a:t>
            </a:r>
          </a:p>
          <a:p>
            <a:pPr eaLnBrk="1" hangingPunct="1">
              <a:lnSpc>
                <a:spcPct val="90000"/>
              </a:lnSpc>
              <a:defRPr/>
            </a:pPr>
            <a:r>
              <a:rPr lang="en-US" sz="2800" dirty="0"/>
              <a:t>Endurance </a:t>
            </a:r>
          </a:p>
          <a:p>
            <a:pPr eaLnBrk="1" hangingPunct="1">
              <a:lnSpc>
                <a:spcPct val="90000"/>
              </a:lnSpc>
              <a:defRPr/>
            </a:pPr>
            <a:r>
              <a:rPr lang="en-US" sz="2800" dirty="0"/>
              <a:t>Balance</a:t>
            </a:r>
          </a:p>
          <a:p>
            <a:pPr eaLnBrk="1" hangingPunct="1">
              <a:lnSpc>
                <a:spcPct val="90000"/>
              </a:lnSpc>
              <a:defRPr/>
            </a:pPr>
            <a:r>
              <a:rPr lang="en-US" sz="2800" dirty="0"/>
              <a:t>Coordination</a:t>
            </a:r>
          </a:p>
          <a:p>
            <a:pPr eaLnBrk="1" hangingPunct="1">
              <a:lnSpc>
                <a:spcPct val="90000"/>
              </a:lnSpc>
              <a:defRPr/>
            </a:pPr>
            <a:r>
              <a:rPr lang="en-US" sz="2800" dirty="0"/>
              <a:t>Posture</a:t>
            </a:r>
          </a:p>
          <a:p>
            <a:pPr eaLnBrk="1" hangingPunct="1">
              <a:lnSpc>
                <a:spcPct val="90000"/>
              </a:lnSpc>
              <a:defRPr/>
            </a:pPr>
            <a:r>
              <a:rPr lang="en-US" sz="2800" dirty="0"/>
              <a:t>Nutrition </a:t>
            </a:r>
          </a:p>
          <a:p>
            <a:pPr eaLnBrk="1" hangingPunct="1">
              <a:lnSpc>
                <a:spcPct val="90000"/>
              </a:lnSpc>
              <a:defRPr/>
            </a:pPr>
            <a:r>
              <a:rPr lang="en-US" sz="2800" dirty="0"/>
              <a:t>Body Mechanics</a:t>
            </a:r>
          </a:p>
          <a:p>
            <a:pPr eaLnBrk="1" hangingPunct="1">
              <a:lnSpc>
                <a:spcPct val="90000"/>
              </a:lnSpc>
              <a:defRPr/>
            </a:pPr>
            <a:endParaRPr lang="en-US" sz="2800" dirty="0"/>
          </a:p>
        </p:txBody>
      </p:sp>
    </p:spTree>
    <p:extLst>
      <p:ext uri="{BB962C8B-B14F-4D97-AF65-F5344CB8AC3E}">
        <p14:creationId xmlns:p14="http://schemas.microsoft.com/office/powerpoint/2010/main" val="13675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609600"/>
            <a:ext cx="7947547" cy="697330"/>
          </a:xfrm>
        </p:spPr>
        <p:txBody>
          <a:bodyPr/>
          <a:lstStyle/>
          <a:p>
            <a:pPr algn="ctr" eaLnBrk="1" hangingPunct="1">
              <a:defRPr/>
            </a:pPr>
            <a:r>
              <a:rPr lang="en-US" dirty="0"/>
              <a:t>Strength</a:t>
            </a:r>
            <a:r>
              <a:rPr lang="en-US" sz="4700" dirty="0"/>
              <a:t/>
            </a:r>
            <a:br>
              <a:rPr lang="en-US" sz="4700" dirty="0"/>
            </a:br>
            <a:endParaRPr lang="en-US" sz="4700" dirty="0"/>
          </a:p>
        </p:txBody>
      </p:sp>
      <p:sp>
        <p:nvSpPr>
          <p:cNvPr id="40963" name="Rectangle 3"/>
          <p:cNvSpPr>
            <a:spLocks noGrp="1" noChangeArrowheads="1"/>
          </p:cNvSpPr>
          <p:nvPr>
            <p:ph type="body" idx="1"/>
          </p:nvPr>
        </p:nvSpPr>
        <p:spPr>
          <a:xfrm>
            <a:off x="533400" y="1219200"/>
            <a:ext cx="7990254" cy="4634289"/>
          </a:xfrm>
        </p:spPr>
        <p:txBody>
          <a:bodyPr/>
          <a:lstStyle/>
          <a:p>
            <a:pPr eaLnBrk="1" hangingPunct="1">
              <a:lnSpc>
                <a:spcPct val="80000"/>
              </a:lnSpc>
              <a:defRPr/>
            </a:pPr>
            <a:r>
              <a:rPr lang="en-US" sz="2800" dirty="0"/>
              <a:t>3 times each week with a rest day between sessions is recommended</a:t>
            </a:r>
          </a:p>
          <a:p>
            <a:pPr eaLnBrk="1" hangingPunct="1">
              <a:lnSpc>
                <a:spcPct val="80000"/>
              </a:lnSpc>
              <a:buFontTx/>
              <a:buNone/>
              <a:defRPr/>
            </a:pPr>
            <a:r>
              <a:rPr lang="en-US" sz="2200" dirty="0"/>
              <a:t> </a:t>
            </a:r>
          </a:p>
          <a:p>
            <a:pPr eaLnBrk="1" hangingPunct="1">
              <a:lnSpc>
                <a:spcPct val="80000"/>
              </a:lnSpc>
              <a:defRPr/>
            </a:pPr>
            <a:r>
              <a:rPr lang="en-US" sz="2800" dirty="0"/>
              <a:t>Health clubs vs. </a:t>
            </a:r>
            <a:r>
              <a:rPr lang="en-US" sz="2800" dirty="0"/>
              <a:t>home </a:t>
            </a:r>
            <a:r>
              <a:rPr lang="en-US" sz="2800" dirty="0" smtClean="0"/>
              <a:t>programs:</a:t>
            </a:r>
            <a:endParaRPr lang="en-US" sz="2200" dirty="0" smtClean="0"/>
          </a:p>
          <a:p>
            <a:pPr marL="0" indent="0" eaLnBrk="1" hangingPunct="1">
              <a:lnSpc>
                <a:spcPct val="80000"/>
              </a:lnSpc>
              <a:buNone/>
              <a:defRPr/>
            </a:pPr>
            <a:endParaRPr lang="en-US" sz="1000" dirty="0" smtClean="0"/>
          </a:p>
          <a:p>
            <a:pPr marL="0" indent="0" eaLnBrk="1" hangingPunct="1">
              <a:lnSpc>
                <a:spcPct val="80000"/>
              </a:lnSpc>
              <a:buNone/>
              <a:defRPr/>
            </a:pPr>
            <a:r>
              <a:rPr lang="en-US" sz="2200" dirty="0" smtClean="0"/>
              <a:t>	</a:t>
            </a:r>
            <a:r>
              <a:rPr lang="en-US" sz="2200" b="1" dirty="0" smtClean="0"/>
              <a:t>Health </a:t>
            </a:r>
            <a:r>
              <a:rPr lang="en-US" sz="2200" b="1" dirty="0"/>
              <a:t>clubs:   </a:t>
            </a:r>
          </a:p>
          <a:p>
            <a:pPr eaLnBrk="1" hangingPunct="1">
              <a:lnSpc>
                <a:spcPct val="80000"/>
              </a:lnSpc>
              <a:buFontTx/>
              <a:buNone/>
              <a:defRPr/>
            </a:pPr>
            <a:r>
              <a:rPr lang="en-US" sz="2200" dirty="0"/>
              <a:t>    </a:t>
            </a:r>
            <a:r>
              <a:rPr lang="en-US" sz="2200" dirty="0" smtClean="0"/>
              <a:t>		</a:t>
            </a:r>
            <a:r>
              <a:rPr lang="en-US" sz="2000" dirty="0" smtClean="0"/>
              <a:t>Pros</a:t>
            </a:r>
            <a:r>
              <a:rPr lang="en-US" sz="2000" dirty="0"/>
              <a:t>:  </a:t>
            </a:r>
            <a:r>
              <a:rPr lang="en-US" sz="2000" dirty="0" smtClean="0"/>
              <a:t>	Newest</a:t>
            </a:r>
            <a:r>
              <a:rPr lang="en-US" sz="2000" dirty="0"/>
              <a:t>, highest quality equipment, </a:t>
            </a:r>
            <a:endParaRPr lang="en-US" sz="2000" dirty="0" smtClean="0"/>
          </a:p>
          <a:p>
            <a:pPr eaLnBrk="1" hangingPunct="1">
              <a:lnSpc>
                <a:spcPct val="80000"/>
              </a:lnSpc>
              <a:buFontTx/>
              <a:buNone/>
              <a:defRPr/>
            </a:pPr>
            <a:r>
              <a:rPr lang="en-US" sz="2000" dirty="0"/>
              <a:t>	</a:t>
            </a:r>
            <a:r>
              <a:rPr lang="en-US" sz="2000" dirty="0" smtClean="0"/>
              <a:t>		latest </a:t>
            </a:r>
            <a:r>
              <a:rPr lang="en-US" sz="2000" dirty="0"/>
              <a:t>trends and classes</a:t>
            </a:r>
          </a:p>
          <a:p>
            <a:pPr eaLnBrk="1" hangingPunct="1">
              <a:lnSpc>
                <a:spcPct val="80000"/>
              </a:lnSpc>
              <a:buFontTx/>
              <a:buNone/>
              <a:defRPr/>
            </a:pPr>
            <a:r>
              <a:rPr lang="en-US" sz="2000" dirty="0"/>
              <a:t>    </a:t>
            </a:r>
            <a:r>
              <a:rPr lang="en-US" sz="2000" dirty="0" smtClean="0"/>
              <a:t>		Cons</a:t>
            </a:r>
            <a:r>
              <a:rPr lang="en-US" sz="2000" dirty="0"/>
              <a:t>:  </a:t>
            </a:r>
            <a:r>
              <a:rPr lang="en-US" sz="2000" dirty="0" smtClean="0"/>
              <a:t>	Expensive</a:t>
            </a:r>
            <a:r>
              <a:rPr lang="en-US" sz="2000" dirty="0"/>
              <a:t>, waiting for equipment, not convenient  </a:t>
            </a:r>
          </a:p>
          <a:p>
            <a:pPr eaLnBrk="1" hangingPunct="1">
              <a:lnSpc>
                <a:spcPct val="80000"/>
              </a:lnSpc>
              <a:defRPr/>
            </a:pPr>
            <a:endParaRPr lang="en-US" sz="2200" dirty="0"/>
          </a:p>
          <a:p>
            <a:pPr marL="0" indent="0" eaLnBrk="1" hangingPunct="1">
              <a:lnSpc>
                <a:spcPct val="80000"/>
              </a:lnSpc>
              <a:buNone/>
              <a:defRPr/>
            </a:pPr>
            <a:r>
              <a:rPr lang="en-US" sz="2200" dirty="0" smtClean="0"/>
              <a:t>	</a:t>
            </a:r>
            <a:r>
              <a:rPr lang="en-US" sz="2200" b="1" dirty="0" smtClean="0"/>
              <a:t>Home </a:t>
            </a:r>
            <a:r>
              <a:rPr lang="en-US" sz="2200" b="1" dirty="0"/>
              <a:t>programs:  </a:t>
            </a:r>
          </a:p>
          <a:p>
            <a:pPr eaLnBrk="1" hangingPunct="1">
              <a:lnSpc>
                <a:spcPct val="80000"/>
              </a:lnSpc>
              <a:buFontTx/>
              <a:buNone/>
              <a:defRPr/>
            </a:pPr>
            <a:r>
              <a:rPr lang="en-US" sz="2200" dirty="0"/>
              <a:t>   </a:t>
            </a:r>
            <a:r>
              <a:rPr lang="en-US" sz="2200" dirty="0" smtClean="0"/>
              <a:t>		</a:t>
            </a:r>
            <a:r>
              <a:rPr lang="en-US" sz="2000" dirty="0" smtClean="0"/>
              <a:t>Pros</a:t>
            </a:r>
            <a:r>
              <a:rPr lang="en-US" sz="2000" dirty="0"/>
              <a:t>:  </a:t>
            </a:r>
            <a:r>
              <a:rPr lang="en-US" sz="2000" dirty="0" smtClean="0"/>
              <a:t>	Inexpensive </a:t>
            </a:r>
            <a:r>
              <a:rPr lang="en-US" sz="2000" dirty="0"/>
              <a:t>usually, very effective if initial </a:t>
            </a:r>
            <a:endParaRPr lang="en-US" sz="2000" dirty="0" smtClean="0"/>
          </a:p>
          <a:p>
            <a:pPr eaLnBrk="1" hangingPunct="1">
              <a:lnSpc>
                <a:spcPct val="80000"/>
              </a:lnSpc>
              <a:buFontTx/>
              <a:buNone/>
              <a:defRPr/>
            </a:pPr>
            <a:r>
              <a:rPr lang="en-US" sz="2000" dirty="0"/>
              <a:t>	</a:t>
            </a:r>
            <a:r>
              <a:rPr lang="en-US" sz="2000" dirty="0" smtClean="0"/>
              <a:t>		consult </a:t>
            </a:r>
            <a:r>
              <a:rPr lang="en-US" sz="2000" dirty="0"/>
              <a:t>is guided </a:t>
            </a:r>
            <a:r>
              <a:rPr lang="en-US" sz="2000" dirty="0" smtClean="0"/>
              <a:t>and </a:t>
            </a:r>
            <a:r>
              <a:rPr lang="en-US" sz="2000" dirty="0"/>
              <a:t>structured</a:t>
            </a:r>
          </a:p>
          <a:p>
            <a:pPr eaLnBrk="1" hangingPunct="1">
              <a:lnSpc>
                <a:spcPct val="80000"/>
              </a:lnSpc>
              <a:buFontTx/>
              <a:buNone/>
              <a:defRPr/>
            </a:pPr>
            <a:r>
              <a:rPr lang="en-US" sz="2000" dirty="0"/>
              <a:t>    </a:t>
            </a:r>
            <a:r>
              <a:rPr lang="en-US" sz="2000" dirty="0" smtClean="0"/>
              <a:t>		Cons</a:t>
            </a:r>
            <a:r>
              <a:rPr lang="en-US" sz="2000" dirty="0"/>
              <a:t>: Home distractions</a:t>
            </a:r>
          </a:p>
        </p:txBody>
      </p:sp>
      <p:pic>
        <p:nvPicPr>
          <p:cNvPr id="5124" name="Picture 4" descr="MCj04099270000[1]"/>
          <p:cNvPicPr>
            <a:picLocks noChangeAspect="1" noChangeArrowheads="1"/>
          </p:cNvPicPr>
          <p:nvPr/>
        </p:nvPicPr>
        <p:blipFill>
          <a:blip r:embed="rId2"/>
          <a:srcRect/>
          <a:stretch>
            <a:fillRect/>
          </a:stretch>
        </p:blipFill>
        <p:spPr bwMode="auto">
          <a:xfrm>
            <a:off x="7499421" y="1447800"/>
            <a:ext cx="1418981" cy="1839829"/>
          </a:xfrm>
          <a:prstGeom prst="rect">
            <a:avLst/>
          </a:prstGeom>
          <a:noFill/>
          <a:ln w="9525">
            <a:noFill/>
            <a:miter lim="800000"/>
            <a:headEnd/>
            <a:tailEnd/>
          </a:ln>
        </p:spPr>
      </p:pic>
      <p:pic>
        <p:nvPicPr>
          <p:cNvPr id="5125" name="Picture 5" descr="MCBD19638_0000[1]"/>
          <p:cNvPicPr>
            <a:picLocks noChangeAspect="1" noChangeArrowheads="1"/>
          </p:cNvPicPr>
          <p:nvPr/>
        </p:nvPicPr>
        <p:blipFill>
          <a:blip r:embed="rId3"/>
          <a:srcRect/>
          <a:stretch>
            <a:fillRect/>
          </a:stretch>
        </p:blipFill>
        <p:spPr bwMode="auto">
          <a:xfrm>
            <a:off x="7010645" y="5181099"/>
            <a:ext cx="1752355" cy="1344780"/>
          </a:xfrm>
          <a:prstGeom prst="rect">
            <a:avLst/>
          </a:prstGeom>
          <a:noFill/>
          <a:ln w="9525">
            <a:noFill/>
            <a:miter lim="800000"/>
            <a:headEnd/>
            <a:tailEnd/>
          </a:ln>
        </p:spPr>
      </p:pic>
    </p:spTree>
    <p:extLst>
      <p:ext uri="{BB962C8B-B14F-4D97-AF65-F5344CB8AC3E}">
        <p14:creationId xmlns:p14="http://schemas.microsoft.com/office/powerpoint/2010/main" val="2007251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7696200" cy="1143000"/>
          </a:xfrm>
        </p:spPr>
        <p:txBody>
          <a:bodyPr/>
          <a:lstStyle/>
          <a:p>
            <a:pPr algn="ctr" eaLnBrk="1" hangingPunct="1">
              <a:defRPr/>
            </a:pPr>
            <a:r>
              <a:rPr lang="en-US" sz="4000" dirty="0"/>
              <a:t>Flexibility </a:t>
            </a:r>
          </a:p>
        </p:txBody>
      </p:sp>
      <p:sp>
        <p:nvSpPr>
          <p:cNvPr id="41987" name="Rectangle 3"/>
          <p:cNvSpPr>
            <a:spLocks noGrp="1" noChangeArrowheads="1"/>
          </p:cNvSpPr>
          <p:nvPr>
            <p:ph type="body" idx="1"/>
          </p:nvPr>
        </p:nvSpPr>
        <p:spPr>
          <a:xfrm>
            <a:off x="762000" y="1905000"/>
            <a:ext cx="8059616" cy="4114550"/>
          </a:xfrm>
        </p:spPr>
        <p:txBody>
          <a:bodyPr/>
          <a:lstStyle/>
          <a:p>
            <a:pPr marL="0" indent="0" eaLnBrk="1" hangingPunct="1">
              <a:buNone/>
              <a:defRPr/>
            </a:pPr>
            <a:r>
              <a:rPr lang="en-US" b="1" u="sng" dirty="0" smtClean="0"/>
              <a:t>Benefits:</a:t>
            </a:r>
            <a:endParaRPr lang="en-US" b="1" u="sng" dirty="0" smtClean="0"/>
          </a:p>
          <a:p>
            <a:pPr eaLnBrk="1" hangingPunct="1">
              <a:buFont typeface="Arial" panose="020B0604020202020204" pitchFamily="34" charset="0"/>
              <a:buChar char="•"/>
              <a:defRPr/>
            </a:pPr>
            <a:r>
              <a:rPr lang="en-US" sz="2800" dirty="0" smtClean="0"/>
              <a:t> </a:t>
            </a:r>
            <a:r>
              <a:rPr lang="en-US" sz="2800" dirty="0" smtClean="0"/>
              <a:t>Decrease </a:t>
            </a:r>
            <a:r>
              <a:rPr lang="en-US" sz="2800" dirty="0" smtClean="0"/>
              <a:t>chance of injury/re-injury</a:t>
            </a:r>
          </a:p>
          <a:p>
            <a:pPr eaLnBrk="1" hangingPunct="1">
              <a:buFont typeface="Arial" panose="020B0604020202020204" pitchFamily="34" charset="0"/>
              <a:buChar char="•"/>
              <a:defRPr/>
            </a:pPr>
            <a:r>
              <a:rPr lang="en-US" sz="2800" dirty="0" smtClean="0"/>
              <a:t> </a:t>
            </a:r>
            <a:r>
              <a:rPr lang="en-US" sz="2800" dirty="0" smtClean="0"/>
              <a:t>Improve </a:t>
            </a:r>
            <a:r>
              <a:rPr lang="en-US" sz="2800" dirty="0" smtClean="0"/>
              <a:t>joint function</a:t>
            </a:r>
          </a:p>
          <a:p>
            <a:pPr eaLnBrk="1" hangingPunct="1">
              <a:buFont typeface="Arial" panose="020B0604020202020204" pitchFamily="34" charset="0"/>
              <a:buChar char="•"/>
              <a:defRPr/>
            </a:pPr>
            <a:r>
              <a:rPr lang="en-US" sz="2800" dirty="0" smtClean="0"/>
              <a:t> </a:t>
            </a:r>
            <a:r>
              <a:rPr lang="en-US" sz="2800" dirty="0" smtClean="0"/>
              <a:t>Decrease </a:t>
            </a:r>
            <a:r>
              <a:rPr lang="en-US" sz="2800" dirty="0" smtClean="0"/>
              <a:t>neck and back pain</a:t>
            </a:r>
          </a:p>
          <a:p>
            <a:pPr eaLnBrk="1" hangingPunct="1">
              <a:buFont typeface="Arial" panose="020B0604020202020204" pitchFamily="34" charset="0"/>
              <a:buChar char="•"/>
              <a:defRPr/>
            </a:pPr>
            <a:r>
              <a:rPr lang="en-US" sz="2800" dirty="0" smtClean="0"/>
              <a:t> </a:t>
            </a:r>
            <a:r>
              <a:rPr lang="en-US" sz="2800" dirty="0" smtClean="0"/>
              <a:t>Reduced </a:t>
            </a:r>
            <a:r>
              <a:rPr lang="en-US" sz="2800" dirty="0" smtClean="0"/>
              <a:t>muscle tension</a:t>
            </a:r>
          </a:p>
          <a:p>
            <a:pPr eaLnBrk="1" hangingPunct="1">
              <a:buFont typeface="Arial" panose="020B0604020202020204" pitchFamily="34" charset="0"/>
              <a:buChar char="•"/>
              <a:defRPr/>
            </a:pPr>
            <a:r>
              <a:rPr lang="en-US" sz="2800" dirty="0" smtClean="0"/>
              <a:t> </a:t>
            </a:r>
            <a:r>
              <a:rPr lang="en-US" sz="2800" dirty="0" smtClean="0"/>
              <a:t>Improved </a:t>
            </a:r>
            <a:r>
              <a:rPr lang="en-US" sz="2800" dirty="0" smtClean="0"/>
              <a:t>circulation and overall energy</a:t>
            </a:r>
          </a:p>
        </p:txBody>
      </p:sp>
      <p:pic>
        <p:nvPicPr>
          <p:cNvPr id="7172" name="Picture 4" descr="MCBD06674_0000[1]"/>
          <p:cNvPicPr>
            <a:picLocks noChangeAspect="1" noChangeArrowheads="1"/>
          </p:cNvPicPr>
          <p:nvPr/>
        </p:nvPicPr>
        <p:blipFill>
          <a:blip r:embed="rId2"/>
          <a:srcRect/>
          <a:stretch>
            <a:fillRect/>
          </a:stretch>
        </p:blipFill>
        <p:spPr bwMode="auto">
          <a:xfrm>
            <a:off x="7010645" y="533902"/>
            <a:ext cx="1810971" cy="1800977"/>
          </a:xfrm>
          <a:prstGeom prst="rect">
            <a:avLst/>
          </a:prstGeom>
          <a:noFill/>
          <a:ln w="9525">
            <a:noFill/>
            <a:miter lim="800000"/>
            <a:headEnd/>
            <a:tailEnd/>
          </a:ln>
        </p:spPr>
      </p:pic>
    </p:spTree>
    <p:extLst>
      <p:ext uri="{BB962C8B-B14F-4D97-AF65-F5344CB8AC3E}">
        <p14:creationId xmlns:p14="http://schemas.microsoft.com/office/powerpoint/2010/main" val="37964849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6711" y="228600"/>
            <a:ext cx="8230577" cy="909888"/>
          </a:xfrm>
        </p:spPr>
        <p:txBody>
          <a:bodyPr/>
          <a:lstStyle/>
          <a:p>
            <a:pPr algn="ctr" eaLnBrk="1" hangingPunct="1">
              <a:defRPr/>
            </a:pPr>
            <a:r>
              <a:rPr lang="en-US" sz="4000" dirty="0" smtClean="0"/>
              <a:t>Endurance/Aerobic </a:t>
            </a:r>
            <a:endParaRPr lang="en-US" sz="4000" dirty="0"/>
          </a:p>
        </p:txBody>
      </p:sp>
      <p:sp>
        <p:nvSpPr>
          <p:cNvPr id="43011" name="Rectangle 3"/>
          <p:cNvSpPr>
            <a:spLocks noGrp="1" noChangeArrowheads="1"/>
          </p:cNvSpPr>
          <p:nvPr>
            <p:ph type="body" idx="1"/>
          </p:nvPr>
        </p:nvSpPr>
        <p:spPr>
          <a:xfrm>
            <a:off x="457200" y="1219200"/>
            <a:ext cx="4284785" cy="5174080"/>
          </a:xfrm>
        </p:spPr>
        <p:txBody>
          <a:bodyPr/>
          <a:lstStyle/>
          <a:p>
            <a:pPr marL="0" indent="0" eaLnBrk="1" hangingPunct="1">
              <a:lnSpc>
                <a:spcPct val="80000"/>
              </a:lnSpc>
              <a:buNone/>
              <a:defRPr/>
            </a:pPr>
            <a:r>
              <a:rPr lang="en-US" sz="2100" b="1" u="sng" dirty="0" smtClean="0"/>
              <a:t>Benefits</a:t>
            </a:r>
            <a:r>
              <a:rPr lang="en-US" sz="2100" u="sng" dirty="0"/>
              <a:t>:</a:t>
            </a:r>
          </a:p>
          <a:p>
            <a:pPr eaLnBrk="1" hangingPunct="1">
              <a:lnSpc>
                <a:spcPct val="80000"/>
              </a:lnSpc>
              <a:defRPr/>
            </a:pPr>
            <a:r>
              <a:rPr lang="en-US" sz="2000" dirty="0"/>
              <a:t>Increases the overall strength of your heart and lungs making them more efficient </a:t>
            </a:r>
          </a:p>
          <a:p>
            <a:pPr eaLnBrk="1" hangingPunct="1">
              <a:lnSpc>
                <a:spcPct val="80000"/>
              </a:lnSpc>
              <a:defRPr/>
            </a:pPr>
            <a:r>
              <a:rPr lang="en-US" sz="2000" dirty="0"/>
              <a:t>Increase metabolic rate</a:t>
            </a:r>
          </a:p>
          <a:p>
            <a:pPr eaLnBrk="1" hangingPunct="1">
              <a:lnSpc>
                <a:spcPct val="80000"/>
              </a:lnSpc>
              <a:defRPr/>
            </a:pPr>
            <a:r>
              <a:rPr lang="en-US" sz="2000" dirty="0"/>
              <a:t>Reduce risk of obesity, heart disease, hypertension, type II diabetes, strokes and some cancer </a:t>
            </a:r>
          </a:p>
          <a:p>
            <a:pPr eaLnBrk="1" hangingPunct="1">
              <a:lnSpc>
                <a:spcPct val="80000"/>
              </a:lnSpc>
              <a:defRPr/>
            </a:pPr>
            <a:r>
              <a:rPr lang="en-US" sz="2000" dirty="0"/>
              <a:t>Increase HDL (Good Cholesterol)  and reduce LDL (Bad Cholesterol) </a:t>
            </a:r>
          </a:p>
          <a:p>
            <a:pPr eaLnBrk="1" hangingPunct="1">
              <a:lnSpc>
                <a:spcPct val="80000"/>
              </a:lnSpc>
              <a:defRPr/>
            </a:pPr>
            <a:r>
              <a:rPr lang="en-US" sz="2000" dirty="0"/>
              <a:t>Start out at a slow pace then gradually build up over time, remember the talk test.</a:t>
            </a:r>
          </a:p>
          <a:p>
            <a:pPr eaLnBrk="1" hangingPunct="1">
              <a:lnSpc>
                <a:spcPct val="80000"/>
              </a:lnSpc>
              <a:defRPr/>
            </a:pPr>
            <a:r>
              <a:rPr lang="en-US" sz="2000" dirty="0"/>
              <a:t>Plan a time of day that works best in your schedule   </a:t>
            </a:r>
            <a:endParaRPr lang="en-US" sz="2000" b="1" u="sng" dirty="0"/>
          </a:p>
        </p:txBody>
      </p:sp>
      <p:pic>
        <p:nvPicPr>
          <p:cNvPr id="8196" name="Picture 6" descr="MPj04387420000[1]"/>
          <p:cNvPicPr>
            <a:picLocks noChangeAspect="1" noChangeArrowheads="1"/>
          </p:cNvPicPr>
          <p:nvPr/>
        </p:nvPicPr>
        <p:blipFill>
          <a:blip r:embed="rId2"/>
          <a:srcRect/>
          <a:stretch>
            <a:fillRect/>
          </a:stretch>
        </p:blipFill>
        <p:spPr bwMode="auto">
          <a:xfrm>
            <a:off x="5943600" y="4724400"/>
            <a:ext cx="2286000" cy="1714500"/>
          </a:xfrm>
          <a:prstGeom prst="rect">
            <a:avLst/>
          </a:prstGeom>
          <a:noFill/>
          <a:ln w="9525">
            <a:noFill/>
            <a:miter lim="800000"/>
            <a:headEnd/>
            <a:tailEnd/>
          </a:ln>
        </p:spPr>
      </p:pic>
      <p:sp>
        <p:nvSpPr>
          <p:cNvPr id="43016" name="Text Box 8"/>
          <p:cNvSpPr txBox="1">
            <a:spLocks noChangeArrowheads="1"/>
          </p:cNvSpPr>
          <p:nvPr/>
        </p:nvSpPr>
        <p:spPr bwMode="auto">
          <a:xfrm flipH="1">
            <a:off x="4572000" y="1219200"/>
            <a:ext cx="4191000" cy="330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3" tIns="45706" rIns="91413" bIns="45706">
            <a:spAutoFit/>
          </a:bodyPr>
          <a:lstStyle>
            <a:lvl1pPr defTabSz="1176338">
              <a:defRPr>
                <a:solidFill>
                  <a:schemeClr val="tx1"/>
                </a:solidFill>
                <a:latin typeface="Arial" charset="0"/>
              </a:defRPr>
            </a:lvl1pPr>
            <a:lvl2pPr marL="587375" defTabSz="1176338">
              <a:defRPr>
                <a:solidFill>
                  <a:schemeClr val="tx1"/>
                </a:solidFill>
                <a:latin typeface="Arial" charset="0"/>
              </a:defRPr>
            </a:lvl2pPr>
            <a:lvl3pPr marL="1176338" defTabSz="1176338">
              <a:defRPr>
                <a:solidFill>
                  <a:schemeClr val="tx1"/>
                </a:solidFill>
                <a:latin typeface="Arial" charset="0"/>
              </a:defRPr>
            </a:lvl3pPr>
            <a:lvl4pPr marL="1763713" defTabSz="1176338">
              <a:defRPr>
                <a:solidFill>
                  <a:schemeClr val="tx1"/>
                </a:solidFill>
                <a:latin typeface="Arial" charset="0"/>
              </a:defRPr>
            </a:lvl4pPr>
            <a:lvl5pPr marL="2351088" defTabSz="1176338">
              <a:defRPr>
                <a:solidFill>
                  <a:schemeClr val="tx1"/>
                </a:solidFill>
                <a:latin typeface="Arial" charset="0"/>
              </a:defRPr>
            </a:lvl5pPr>
            <a:lvl6pPr marL="2808288" defTabSz="1176338" fontAlgn="base">
              <a:spcBef>
                <a:spcPct val="0"/>
              </a:spcBef>
              <a:spcAft>
                <a:spcPct val="0"/>
              </a:spcAft>
              <a:defRPr>
                <a:solidFill>
                  <a:schemeClr val="tx1"/>
                </a:solidFill>
                <a:latin typeface="Arial" charset="0"/>
              </a:defRPr>
            </a:lvl6pPr>
            <a:lvl7pPr marL="3265488" defTabSz="1176338" fontAlgn="base">
              <a:spcBef>
                <a:spcPct val="0"/>
              </a:spcBef>
              <a:spcAft>
                <a:spcPct val="0"/>
              </a:spcAft>
              <a:defRPr>
                <a:solidFill>
                  <a:schemeClr val="tx1"/>
                </a:solidFill>
                <a:latin typeface="Arial" charset="0"/>
              </a:defRPr>
            </a:lvl7pPr>
            <a:lvl8pPr marL="3722688" defTabSz="1176338" fontAlgn="base">
              <a:spcBef>
                <a:spcPct val="0"/>
              </a:spcBef>
              <a:spcAft>
                <a:spcPct val="0"/>
              </a:spcAft>
              <a:defRPr>
                <a:solidFill>
                  <a:schemeClr val="tx1"/>
                </a:solidFill>
                <a:latin typeface="Arial" charset="0"/>
              </a:defRPr>
            </a:lvl8pPr>
            <a:lvl9pPr marL="4179888" defTabSz="1176338" fontAlgn="base">
              <a:spcBef>
                <a:spcPct val="0"/>
              </a:spcBef>
              <a:spcAft>
                <a:spcPct val="0"/>
              </a:spcAft>
              <a:defRPr>
                <a:solidFill>
                  <a:schemeClr val="tx1"/>
                </a:solidFill>
                <a:latin typeface="Arial" charset="0"/>
              </a:defRPr>
            </a:lvl9pPr>
          </a:lstStyle>
          <a:p>
            <a:pPr>
              <a:defRPr/>
            </a:pPr>
            <a:r>
              <a:rPr lang="en-US" sz="2000" b="1" u="sng" dirty="0">
                <a:latin typeface="Tahoma" pitchFamily="34" charset="0"/>
              </a:rPr>
              <a:t>Frequency</a:t>
            </a:r>
            <a:r>
              <a:rPr lang="en-US" sz="2000" dirty="0">
                <a:latin typeface="Tahoma" pitchFamily="34" charset="0"/>
              </a:rPr>
              <a:t>:  A minimum of 3 times each week to daily.</a:t>
            </a:r>
            <a:endParaRPr lang="en-US" sz="2000" b="1" u="sng" dirty="0">
              <a:latin typeface="Tahoma" pitchFamily="34" charset="0"/>
            </a:endParaRPr>
          </a:p>
          <a:p>
            <a:pPr>
              <a:defRPr/>
            </a:pPr>
            <a:endParaRPr lang="en-US" sz="2000" b="1" u="sng" dirty="0">
              <a:latin typeface="Tahoma" pitchFamily="34" charset="0"/>
            </a:endParaRPr>
          </a:p>
          <a:p>
            <a:pPr>
              <a:defRPr/>
            </a:pPr>
            <a:r>
              <a:rPr lang="en-US" sz="2000" b="1" u="sng" dirty="0">
                <a:latin typeface="Tahoma" pitchFamily="34" charset="0"/>
              </a:rPr>
              <a:t>Intensity</a:t>
            </a:r>
            <a:r>
              <a:rPr lang="en-US" sz="2000" u="sng" dirty="0">
                <a:latin typeface="Tahoma" pitchFamily="34" charset="0"/>
              </a:rPr>
              <a:t>:</a:t>
            </a:r>
            <a:r>
              <a:rPr lang="en-US" sz="2000" dirty="0">
                <a:latin typeface="Tahoma" pitchFamily="34" charset="0"/>
              </a:rPr>
              <a:t>  65-85 percent of your max heart rate which is 220-age.</a:t>
            </a:r>
            <a:endParaRPr lang="en-US" sz="2000" b="1" u="sng" dirty="0">
              <a:latin typeface="Tahoma" pitchFamily="34" charset="0"/>
            </a:endParaRPr>
          </a:p>
          <a:p>
            <a:pPr>
              <a:defRPr/>
            </a:pPr>
            <a:endParaRPr lang="en-US" sz="2000" b="1" u="sng" dirty="0">
              <a:latin typeface="Tahoma" pitchFamily="34" charset="0"/>
            </a:endParaRPr>
          </a:p>
          <a:p>
            <a:pPr>
              <a:defRPr/>
            </a:pPr>
            <a:r>
              <a:rPr lang="en-US" sz="2000" b="1" u="sng" dirty="0">
                <a:latin typeface="Tahoma" pitchFamily="34" charset="0"/>
              </a:rPr>
              <a:t>Duration</a:t>
            </a:r>
            <a:r>
              <a:rPr lang="en-US" sz="2000" dirty="0">
                <a:latin typeface="Tahoma" pitchFamily="34" charset="0"/>
              </a:rPr>
              <a:t>:  20 minutes minimum building up to 40 minutes or longer.</a:t>
            </a:r>
          </a:p>
          <a:p>
            <a:pPr>
              <a:defRPr/>
            </a:pPr>
            <a:r>
              <a:rPr lang="en-US" sz="2000" dirty="0">
                <a:latin typeface="Tahoma" pitchFamily="34" charset="0"/>
              </a:rPr>
              <a:t>Remember, cardiovascular exercise should be fun not exhausting.  </a:t>
            </a:r>
            <a:endParaRPr lang="en-US" sz="2000" b="1" u="sng" dirty="0">
              <a:latin typeface="Tahoma" pitchFamily="34" charset="0"/>
            </a:endParaRPr>
          </a:p>
          <a:p>
            <a:pPr>
              <a:defRPr/>
            </a:pPr>
            <a:endParaRPr lang="en-US" sz="900" b="1" u="sng" dirty="0">
              <a:latin typeface="Tahoma" pitchFamily="34" charset="0"/>
            </a:endParaRPr>
          </a:p>
        </p:txBody>
      </p:sp>
    </p:spTree>
    <p:extLst>
      <p:ext uri="{BB962C8B-B14F-4D97-AF65-F5344CB8AC3E}">
        <p14:creationId xmlns:p14="http://schemas.microsoft.com/office/powerpoint/2010/main" val="1089481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152400"/>
            <a:ext cx="8687288" cy="1219200"/>
          </a:xfrm>
        </p:spPr>
        <p:txBody>
          <a:bodyPr/>
          <a:lstStyle/>
          <a:p>
            <a:pPr eaLnBrk="1" hangingPunct="1">
              <a:defRPr/>
            </a:pPr>
            <a:r>
              <a:rPr lang="en-US" sz="4000" dirty="0"/>
              <a:t>Balance and </a:t>
            </a:r>
            <a:r>
              <a:rPr lang="en-US" sz="4000" dirty="0" smtClean="0"/>
              <a:t>Coordination</a:t>
            </a:r>
            <a:endParaRPr lang="en-US" sz="4000" dirty="0"/>
          </a:p>
        </p:txBody>
      </p:sp>
      <p:sp>
        <p:nvSpPr>
          <p:cNvPr id="44035" name="Rectangle 3"/>
          <p:cNvSpPr>
            <a:spLocks noGrp="1" noChangeArrowheads="1"/>
          </p:cNvSpPr>
          <p:nvPr>
            <p:ph type="body" idx="1"/>
          </p:nvPr>
        </p:nvSpPr>
        <p:spPr>
          <a:xfrm>
            <a:off x="457200" y="1143000"/>
            <a:ext cx="8569569" cy="4347411"/>
          </a:xfrm>
        </p:spPr>
        <p:txBody>
          <a:bodyPr/>
          <a:lstStyle/>
          <a:p>
            <a:pPr eaLnBrk="1" hangingPunct="1">
              <a:defRPr/>
            </a:pPr>
            <a:r>
              <a:rPr lang="en-US" sz="2400" dirty="0"/>
              <a:t>Balance and coordination exercises are a big part of any fitness and wellness program  </a:t>
            </a:r>
          </a:p>
          <a:p>
            <a:pPr eaLnBrk="1" hangingPunct="1">
              <a:defRPr/>
            </a:pPr>
            <a:r>
              <a:rPr lang="en-US" sz="2400" dirty="0"/>
              <a:t>Activities include using wobble boards, bosu</a:t>
            </a:r>
            <a:r>
              <a:rPr lang="en-US" sz="2400" dirty="0"/>
              <a:t>® trainers, balance beams and </a:t>
            </a:r>
            <a:r>
              <a:rPr lang="en-US" sz="2400" dirty="0" err="1" smtClean="0"/>
              <a:t>physioballs</a:t>
            </a:r>
            <a:endParaRPr lang="en-US" sz="2400" dirty="0"/>
          </a:p>
          <a:p>
            <a:pPr eaLnBrk="1" hangingPunct="1">
              <a:defRPr/>
            </a:pPr>
            <a:r>
              <a:rPr lang="en-US" sz="2400" dirty="0"/>
              <a:t>Exercises can be performed most days of the week  </a:t>
            </a:r>
          </a:p>
          <a:p>
            <a:pPr eaLnBrk="1" hangingPunct="1">
              <a:lnSpc>
                <a:spcPct val="80000"/>
              </a:lnSpc>
              <a:buFontTx/>
              <a:buNone/>
              <a:defRPr/>
            </a:pPr>
            <a:endParaRPr lang="en-US" sz="2200" dirty="0"/>
          </a:p>
          <a:p>
            <a:pPr marL="0" indent="0" eaLnBrk="1" hangingPunct="1">
              <a:lnSpc>
                <a:spcPct val="80000"/>
              </a:lnSpc>
              <a:buNone/>
              <a:defRPr/>
            </a:pPr>
            <a:r>
              <a:rPr lang="en-US" sz="2200" b="1" u="sng" dirty="0"/>
              <a:t>Benefits</a:t>
            </a:r>
            <a:r>
              <a:rPr lang="en-US" sz="2200" dirty="0"/>
              <a:t>:</a:t>
            </a:r>
          </a:p>
          <a:p>
            <a:pPr>
              <a:lnSpc>
                <a:spcPct val="80000"/>
              </a:lnSpc>
              <a:defRPr/>
            </a:pPr>
            <a:r>
              <a:rPr lang="en-US" sz="2200" dirty="0" smtClean="0"/>
              <a:t>Increased </a:t>
            </a:r>
            <a:r>
              <a:rPr lang="en-US" sz="2200" dirty="0"/>
              <a:t>safety when performing ADL </a:t>
            </a:r>
          </a:p>
          <a:p>
            <a:pPr>
              <a:lnSpc>
                <a:spcPct val="80000"/>
              </a:lnSpc>
              <a:defRPr/>
            </a:pPr>
            <a:r>
              <a:rPr lang="en-US" sz="2200" dirty="0" smtClean="0"/>
              <a:t>Prevent </a:t>
            </a:r>
            <a:r>
              <a:rPr lang="en-US" sz="2200" dirty="0"/>
              <a:t>injury from falls</a:t>
            </a:r>
          </a:p>
          <a:p>
            <a:pPr eaLnBrk="1" hangingPunct="1">
              <a:lnSpc>
                <a:spcPct val="80000"/>
              </a:lnSpc>
              <a:buFont typeface="Arial" panose="020B0604020202020204" pitchFamily="34" charset="0"/>
              <a:buChar char="•"/>
              <a:defRPr/>
            </a:pPr>
            <a:r>
              <a:rPr lang="en-US" sz="2200" dirty="0" smtClean="0"/>
              <a:t>Improved </a:t>
            </a:r>
            <a:r>
              <a:rPr lang="en-US" sz="2200" dirty="0"/>
              <a:t>athletic ability</a:t>
            </a:r>
          </a:p>
          <a:p>
            <a:pPr eaLnBrk="1" hangingPunct="1">
              <a:lnSpc>
                <a:spcPct val="80000"/>
              </a:lnSpc>
              <a:buFont typeface="Arial" panose="020B0604020202020204" pitchFamily="34" charset="0"/>
              <a:buChar char="•"/>
              <a:defRPr/>
            </a:pPr>
            <a:r>
              <a:rPr lang="en-US" sz="2200" dirty="0" smtClean="0"/>
              <a:t>Improved </a:t>
            </a:r>
            <a:r>
              <a:rPr lang="en-US" sz="2200" dirty="0"/>
              <a:t>core strength which improves </a:t>
            </a:r>
            <a:r>
              <a:rPr lang="en-US" sz="2200" dirty="0" smtClean="0"/>
              <a:t>                                posture</a:t>
            </a:r>
            <a:endParaRPr lang="en-US" sz="2200" dirty="0"/>
          </a:p>
          <a:p>
            <a:pPr eaLnBrk="1" hangingPunct="1">
              <a:lnSpc>
                <a:spcPct val="80000"/>
              </a:lnSpc>
              <a:buFont typeface="Arial" panose="020B0604020202020204" pitchFamily="34" charset="0"/>
              <a:buChar char="•"/>
              <a:defRPr/>
            </a:pPr>
            <a:r>
              <a:rPr lang="en-US" sz="2200" dirty="0" smtClean="0"/>
              <a:t>Improved </a:t>
            </a:r>
            <a:r>
              <a:rPr lang="en-US" sz="2200" dirty="0"/>
              <a:t>joint stability</a:t>
            </a:r>
          </a:p>
          <a:p>
            <a:pPr eaLnBrk="1" hangingPunct="1">
              <a:lnSpc>
                <a:spcPct val="80000"/>
              </a:lnSpc>
              <a:buFont typeface="Arial" panose="020B0604020202020204" pitchFamily="34" charset="0"/>
              <a:buChar char="•"/>
              <a:defRPr/>
            </a:pPr>
            <a:r>
              <a:rPr lang="en-US" sz="2200" dirty="0" smtClean="0"/>
              <a:t>Stimulates </a:t>
            </a:r>
            <a:r>
              <a:rPr lang="en-US" sz="2200" dirty="0"/>
              <a:t>brain activity</a:t>
            </a:r>
          </a:p>
        </p:txBody>
      </p:sp>
      <p:pic>
        <p:nvPicPr>
          <p:cNvPr id="9220" name="Picture 5" descr="bosu%20balance%20trainer"/>
          <p:cNvPicPr>
            <a:picLocks noChangeAspect="1" noChangeArrowheads="1"/>
          </p:cNvPicPr>
          <p:nvPr/>
        </p:nvPicPr>
        <p:blipFill>
          <a:blip r:embed="rId2"/>
          <a:srcRect/>
          <a:stretch>
            <a:fillRect/>
          </a:stretch>
        </p:blipFill>
        <p:spPr bwMode="auto">
          <a:xfrm>
            <a:off x="6661395" y="3733550"/>
            <a:ext cx="2254250" cy="2819901"/>
          </a:xfrm>
          <a:prstGeom prst="rect">
            <a:avLst/>
          </a:prstGeom>
          <a:noFill/>
          <a:ln w="9525">
            <a:noFill/>
            <a:miter lim="800000"/>
            <a:headEnd/>
            <a:tailEnd/>
          </a:ln>
        </p:spPr>
      </p:pic>
    </p:spTree>
    <p:extLst>
      <p:ext uri="{BB962C8B-B14F-4D97-AF65-F5344CB8AC3E}">
        <p14:creationId xmlns:p14="http://schemas.microsoft.com/office/powerpoint/2010/main" val="3813895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6712" y="304800"/>
            <a:ext cx="8230577" cy="762000"/>
          </a:xfrm>
        </p:spPr>
        <p:txBody>
          <a:bodyPr/>
          <a:lstStyle/>
          <a:p>
            <a:pPr algn="ctr" eaLnBrk="1" hangingPunct="1">
              <a:defRPr/>
            </a:pPr>
            <a:r>
              <a:rPr lang="en-US" sz="4000" dirty="0" smtClean="0"/>
              <a:t>Posture</a:t>
            </a:r>
            <a:endParaRPr lang="en-US" sz="4000" dirty="0"/>
          </a:p>
        </p:txBody>
      </p:sp>
      <p:sp>
        <p:nvSpPr>
          <p:cNvPr id="45059" name="Rectangle 3"/>
          <p:cNvSpPr>
            <a:spLocks noGrp="1" noChangeArrowheads="1"/>
          </p:cNvSpPr>
          <p:nvPr>
            <p:ph type="body" idx="1"/>
          </p:nvPr>
        </p:nvSpPr>
        <p:spPr>
          <a:xfrm>
            <a:off x="315548" y="990600"/>
            <a:ext cx="4490915" cy="5000625"/>
          </a:xfrm>
        </p:spPr>
        <p:txBody>
          <a:bodyPr/>
          <a:lstStyle/>
          <a:p>
            <a:pPr eaLnBrk="1" hangingPunct="1">
              <a:defRPr/>
            </a:pPr>
            <a:r>
              <a:rPr lang="en-US" sz="2000" dirty="0" smtClean="0"/>
              <a:t>Posture </a:t>
            </a:r>
            <a:r>
              <a:rPr lang="en-US" sz="2000" dirty="0"/>
              <a:t>helps determine the amount and distribution of stress we place on bones, muscles, tendons, ligaments and discs  </a:t>
            </a:r>
          </a:p>
          <a:p>
            <a:pPr eaLnBrk="1" hangingPunct="1">
              <a:defRPr/>
            </a:pPr>
            <a:r>
              <a:rPr lang="en-US" sz="2000" dirty="0"/>
              <a:t>Core strength is important along with middle back and posterior shoulder exercises  </a:t>
            </a:r>
          </a:p>
          <a:p>
            <a:pPr eaLnBrk="1" hangingPunct="1">
              <a:defRPr/>
            </a:pPr>
            <a:r>
              <a:rPr lang="en-US" sz="2000" dirty="0"/>
              <a:t>Pay attention to sit, stand, lift, carry, twist, turn and bend  </a:t>
            </a:r>
          </a:p>
          <a:p>
            <a:pPr eaLnBrk="1" hangingPunct="1">
              <a:defRPr/>
            </a:pPr>
            <a:r>
              <a:rPr lang="en-US" sz="2000" dirty="0"/>
              <a:t>Research shows that people who exercise regularly are less likely to suffer from back injuries and pain  </a:t>
            </a:r>
          </a:p>
          <a:p>
            <a:pPr eaLnBrk="1" hangingPunct="1">
              <a:defRPr/>
            </a:pPr>
            <a:r>
              <a:rPr lang="en-US" sz="2000" dirty="0"/>
              <a:t>The three key components are strengthening, stretching and cardiovascular activities  </a:t>
            </a:r>
          </a:p>
          <a:p>
            <a:pPr eaLnBrk="1" hangingPunct="1">
              <a:lnSpc>
                <a:spcPct val="80000"/>
              </a:lnSpc>
              <a:defRPr/>
            </a:pPr>
            <a:endParaRPr lang="en-US" sz="1900" dirty="0"/>
          </a:p>
        </p:txBody>
      </p:sp>
      <p:sp>
        <p:nvSpPr>
          <p:cNvPr id="45062" name="Text Box 6"/>
          <p:cNvSpPr txBox="1">
            <a:spLocks noChangeArrowheads="1"/>
          </p:cNvSpPr>
          <p:nvPr/>
        </p:nvSpPr>
        <p:spPr bwMode="auto">
          <a:xfrm>
            <a:off x="4806463" y="1143000"/>
            <a:ext cx="4108938" cy="504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3" tIns="45706" rIns="91413" bIns="45706">
            <a:spAutoFit/>
          </a:bodyPr>
          <a:lstStyle>
            <a:lvl1pPr defTabSz="1176338">
              <a:defRPr>
                <a:solidFill>
                  <a:schemeClr val="tx1"/>
                </a:solidFill>
                <a:latin typeface="Arial" charset="0"/>
              </a:defRPr>
            </a:lvl1pPr>
            <a:lvl2pPr marL="587375" defTabSz="1176338">
              <a:defRPr>
                <a:solidFill>
                  <a:schemeClr val="tx1"/>
                </a:solidFill>
                <a:latin typeface="Arial" charset="0"/>
              </a:defRPr>
            </a:lvl2pPr>
            <a:lvl3pPr marL="1176338" defTabSz="1176338">
              <a:defRPr>
                <a:solidFill>
                  <a:schemeClr val="tx1"/>
                </a:solidFill>
                <a:latin typeface="Arial" charset="0"/>
              </a:defRPr>
            </a:lvl3pPr>
            <a:lvl4pPr marL="1763713" defTabSz="1176338">
              <a:defRPr>
                <a:solidFill>
                  <a:schemeClr val="tx1"/>
                </a:solidFill>
                <a:latin typeface="Arial" charset="0"/>
              </a:defRPr>
            </a:lvl4pPr>
            <a:lvl5pPr marL="2351088" defTabSz="1176338">
              <a:defRPr>
                <a:solidFill>
                  <a:schemeClr val="tx1"/>
                </a:solidFill>
                <a:latin typeface="Arial" charset="0"/>
              </a:defRPr>
            </a:lvl5pPr>
            <a:lvl6pPr marL="2808288" defTabSz="1176338" fontAlgn="base">
              <a:spcBef>
                <a:spcPct val="0"/>
              </a:spcBef>
              <a:spcAft>
                <a:spcPct val="0"/>
              </a:spcAft>
              <a:defRPr>
                <a:solidFill>
                  <a:schemeClr val="tx1"/>
                </a:solidFill>
                <a:latin typeface="Arial" charset="0"/>
              </a:defRPr>
            </a:lvl6pPr>
            <a:lvl7pPr marL="3265488" defTabSz="1176338" fontAlgn="base">
              <a:spcBef>
                <a:spcPct val="0"/>
              </a:spcBef>
              <a:spcAft>
                <a:spcPct val="0"/>
              </a:spcAft>
              <a:defRPr>
                <a:solidFill>
                  <a:schemeClr val="tx1"/>
                </a:solidFill>
                <a:latin typeface="Arial" charset="0"/>
              </a:defRPr>
            </a:lvl7pPr>
            <a:lvl8pPr marL="3722688" defTabSz="1176338" fontAlgn="base">
              <a:spcBef>
                <a:spcPct val="0"/>
              </a:spcBef>
              <a:spcAft>
                <a:spcPct val="0"/>
              </a:spcAft>
              <a:defRPr>
                <a:solidFill>
                  <a:schemeClr val="tx1"/>
                </a:solidFill>
                <a:latin typeface="Arial" charset="0"/>
              </a:defRPr>
            </a:lvl8pPr>
            <a:lvl9pPr marL="4179888" defTabSz="1176338" fontAlgn="base">
              <a:spcBef>
                <a:spcPct val="0"/>
              </a:spcBef>
              <a:spcAft>
                <a:spcPct val="0"/>
              </a:spcAft>
              <a:defRPr>
                <a:solidFill>
                  <a:schemeClr val="tx1"/>
                </a:solidFill>
                <a:latin typeface="Arial" charset="0"/>
              </a:defRPr>
            </a:lvl9pPr>
          </a:lstStyle>
          <a:p>
            <a:pPr>
              <a:defRPr/>
            </a:pPr>
            <a:r>
              <a:rPr lang="en-US" sz="2000" b="1" u="sng" dirty="0">
                <a:latin typeface="Tahoma" pitchFamily="34" charset="0"/>
              </a:rPr>
              <a:t>Postural mistakes include</a:t>
            </a:r>
            <a:r>
              <a:rPr lang="en-US" sz="2000" dirty="0">
                <a:latin typeface="Tahoma" pitchFamily="34" charset="0"/>
              </a:rPr>
              <a:t>:</a:t>
            </a:r>
          </a:p>
          <a:p>
            <a:pPr>
              <a:defRPr/>
            </a:pPr>
            <a:r>
              <a:rPr lang="en-US" sz="2000" dirty="0">
                <a:latin typeface="Tahoma" pitchFamily="34" charset="0"/>
              </a:rPr>
              <a:t>1.  Slouching</a:t>
            </a:r>
          </a:p>
          <a:p>
            <a:pPr>
              <a:defRPr/>
            </a:pPr>
            <a:r>
              <a:rPr lang="en-US" sz="2000" dirty="0">
                <a:latin typeface="Tahoma" pitchFamily="34" charset="0"/>
              </a:rPr>
              <a:t>2.  Rounding the shoulders</a:t>
            </a:r>
          </a:p>
          <a:p>
            <a:pPr>
              <a:defRPr/>
            </a:pPr>
            <a:r>
              <a:rPr lang="en-US" sz="2000" dirty="0">
                <a:latin typeface="Tahoma" pitchFamily="34" charset="0"/>
              </a:rPr>
              <a:t>3.  Hiking the shoulders</a:t>
            </a:r>
          </a:p>
          <a:p>
            <a:pPr>
              <a:defRPr/>
            </a:pPr>
            <a:r>
              <a:rPr lang="en-US" sz="2000" dirty="0">
                <a:latin typeface="Tahoma" pitchFamily="34" charset="0"/>
              </a:rPr>
              <a:t>4.  Forward head position</a:t>
            </a:r>
          </a:p>
          <a:p>
            <a:pPr>
              <a:defRPr/>
            </a:pPr>
            <a:r>
              <a:rPr lang="en-US" sz="2000" dirty="0">
                <a:latin typeface="Tahoma" pitchFamily="34" charset="0"/>
              </a:rPr>
              <a:t>5.  Chin tilted upward</a:t>
            </a:r>
          </a:p>
          <a:p>
            <a:pPr>
              <a:defRPr/>
            </a:pPr>
            <a:r>
              <a:rPr lang="en-US" sz="2000" dirty="0">
                <a:latin typeface="Tahoma" pitchFamily="34" charset="0"/>
              </a:rPr>
              <a:t>6.  Forward trunk lean</a:t>
            </a:r>
          </a:p>
          <a:p>
            <a:pPr>
              <a:defRPr/>
            </a:pPr>
            <a:r>
              <a:rPr lang="en-US" sz="2000" dirty="0">
                <a:latin typeface="Tahoma" pitchFamily="34" charset="0"/>
              </a:rPr>
              <a:t>7.  Locking the knee</a:t>
            </a:r>
          </a:p>
          <a:p>
            <a:pPr>
              <a:defRPr/>
            </a:pPr>
            <a:endParaRPr lang="en-US" sz="2000" dirty="0">
              <a:latin typeface="Tahoma" pitchFamily="34" charset="0"/>
            </a:endParaRPr>
          </a:p>
          <a:p>
            <a:pPr>
              <a:defRPr/>
            </a:pPr>
            <a:r>
              <a:rPr lang="en-US" sz="2000" b="1" u="sng" dirty="0">
                <a:latin typeface="Tahoma" pitchFamily="34" charset="0"/>
              </a:rPr>
              <a:t>Benefits</a:t>
            </a:r>
            <a:r>
              <a:rPr lang="en-US" sz="2000" dirty="0">
                <a:latin typeface="Tahoma" pitchFamily="34" charset="0"/>
              </a:rPr>
              <a:t>:</a:t>
            </a:r>
          </a:p>
          <a:p>
            <a:pPr>
              <a:defRPr/>
            </a:pPr>
            <a:r>
              <a:rPr lang="en-US" sz="2000" dirty="0">
                <a:latin typeface="Tahoma" pitchFamily="34" charset="0"/>
              </a:rPr>
              <a:t>Improved appearance</a:t>
            </a:r>
          </a:p>
          <a:p>
            <a:pPr>
              <a:defRPr/>
            </a:pPr>
            <a:r>
              <a:rPr lang="en-US" sz="2000" dirty="0">
                <a:latin typeface="Tahoma" pitchFamily="34" charset="0"/>
              </a:rPr>
              <a:t>Decreases chance of osteoporosis</a:t>
            </a:r>
          </a:p>
          <a:p>
            <a:pPr>
              <a:defRPr/>
            </a:pPr>
            <a:r>
              <a:rPr lang="en-US" sz="2000" dirty="0">
                <a:latin typeface="Tahoma" pitchFamily="34" charset="0"/>
              </a:rPr>
              <a:t>Decreases risk of arthritis</a:t>
            </a:r>
          </a:p>
          <a:p>
            <a:pPr>
              <a:defRPr/>
            </a:pPr>
            <a:r>
              <a:rPr lang="en-US" sz="2000" dirty="0">
                <a:latin typeface="Tahoma" pitchFamily="34" charset="0"/>
              </a:rPr>
              <a:t>Decreases risk of cervical and lumbar pain</a:t>
            </a:r>
          </a:p>
          <a:p>
            <a:pPr eaLnBrk="1" hangingPunct="1">
              <a:lnSpc>
                <a:spcPct val="80000"/>
              </a:lnSpc>
              <a:spcBef>
                <a:spcPct val="20000"/>
              </a:spcBef>
              <a:buClr>
                <a:schemeClr val="hlink"/>
              </a:buClr>
              <a:buSzPct val="120000"/>
              <a:buFontTx/>
              <a:buChar char="•"/>
              <a:defRPr/>
            </a:pPr>
            <a:endParaRPr lang="en-US" sz="2200" dirty="0">
              <a:latin typeface="Tahoma" pitchFamily="34" charset="0"/>
            </a:endParaRPr>
          </a:p>
        </p:txBody>
      </p:sp>
    </p:spTree>
    <p:extLst>
      <p:ext uri="{BB962C8B-B14F-4D97-AF65-F5344CB8AC3E}">
        <p14:creationId xmlns:p14="http://schemas.microsoft.com/office/powerpoint/2010/main" val="40431704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4284"/>
            <a:ext cx="8230577" cy="1383632"/>
          </a:xfrm>
        </p:spPr>
        <p:txBody>
          <a:bodyPr/>
          <a:lstStyle/>
          <a:p>
            <a:pPr algn="ctr" eaLnBrk="1" hangingPunct="1">
              <a:defRPr/>
            </a:pPr>
            <a:r>
              <a:rPr lang="en-US" sz="4000" dirty="0" smtClean="0"/>
              <a:t>Nutrition</a:t>
            </a:r>
            <a:endParaRPr lang="en-US" sz="4000" dirty="0"/>
          </a:p>
        </p:txBody>
      </p:sp>
      <p:sp>
        <p:nvSpPr>
          <p:cNvPr id="46083" name="Rectangle 3"/>
          <p:cNvSpPr>
            <a:spLocks noGrp="1" noChangeArrowheads="1"/>
          </p:cNvSpPr>
          <p:nvPr>
            <p:ph type="body" idx="1"/>
          </p:nvPr>
        </p:nvSpPr>
        <p:spPr>
          <a:xfrm>
            <a:off x="503115" y="990599"/>
            <a:ext cx="8230577" cy="5867401"/>
          </a:xfrm>
        </p:spPr>
        <p:txBody>
          <a:bodyPr/>
          <a:lstStyle/>
          <a:p>
            <a:pPr eaLnBrk="1" hangingPunct="1">
              <a:lnSpc>
                <a:spcPct val="80000"/>
              </a:lnSpc>
              <a:defRPr/>
            </a:pPr>
            <a:r>
              <a:rPr lang="en-US" sz="2000" dirty="0"/>
              <a:t>The key is to eat healthy most days of the week, eating from all the food </a:t>
            </a:r>
            <a:r>
              <a:rPr lang="en-US" sz="2000" dirty="0" smtClean="0"/>
              <a:t>groups. </a:t>
            </a:r>
            <a:endParaRPr lang="en-US" sz="2000" dirty="0"/>
          </a:p>
          <a:p>
            <a:pPr eaLnBrk="1" hangingPunct="1">
              <a:lnSpc>
                <a:spcPct val="80000"/>
              </a:lnSpc>
              <a:defRPr/>
            </a:pPr>
            <a:r>
              <a:rPr lang="en-US" sz="2000" dirty="0"/>
              <a:t>Try to eat smaller portions several times each day vs. </a:t>
            </a:r>
            <a:r>
              <a:rPr lang="en-US" sz="2000" dirty="0"/>
              <a:t>few large </a:t>
            </a:r>
            <a:r>
              <a:rPr lang="en-US" sz="2000" dirty="0" smtClean="0"/>
              <a:t>meals.  </a:t>
            </a:r>
            <a:endParaRPr lang="en-US" sz="2000" dirty="0"/>
          </a:p>
          <a:p>
            <a:pPr eaLnBrk="1" hangingPunct="1">
              <a:lnSpc>
                <a:spcPct val="80000"/>
              </a:lnSpc>
              <a:defRPr/>
            </a:pPr>
            <a:r>
              <a:rPr lang="en-US" sz="2000" dirty="0"/>
              <a:t>If you crave a sweet, have one, but make it a small </a:t>
            </a:r>
            <a:r>
              <a:rPr lang="en-US" sz="2000" dirty="0" smtClean="0"/>
              <a:t>one. </a:t>
            </a:r>
            <a:endParaRPr lang="en-US" sz="2000" dirty="0"/>
          </a:p>
          <a:p>
            <a:pPr eaLnBrk="1" hangingPunct="1">
              <a:lnSpc>
                <a:spcPct val="80000"/>
              </a:lnSpc>
              <a:defRPr/>
            </a:pPr>
            <a:r>
              <a:rPr lang="en-US" sz="2000" dirty="0"/>
              <a:t>Try to include several sources of anti oxidants </a:t>
            </a:r>
            <a:r>
              <a:rPr lang="en-US" sz="2000" dirty="0" smtClean="0"/>
              <a:t>daily. </a:t>
            </a:r>
            <a:endParaRPr lang="en-US" sz="2000" dirty="0"/>
          </a:p>
          <a:p>
            <a:pPr eaLnBrk="1" hangingPunct="1">
              <a:lnSpc>
                <a:spcPct val="80000"/>
              </a:lnSpc>
              <a:defRPr/>
            </a:pPr>
            <a:endParaRPr lang="en-US" sz="2000" u="sng" dirty="0"/>
          </a:p>
          <a:p>
            <a:pPr marL="0" indent="0" eaLnBrk="1" hangingPunct="1">
              <a:lnSpc>
                <a:spcPct val="80000"/>
              </a:lnSpc>
              <a:buNone/>
              <a:defRPr/>
            </a:pPr>
            <a:r>
              <a:rPr lang="en-US" sz="2000" b="1" u="sng" dirty="0"/>
              <a:t>Healthy eating consists of</a:t>
            </a:r>
            <a:r>
              <a:rPr lang="en-US" sz="2000" dirty="0"/>
              <a:t>: </a:t>
            </a:r>
          </a:p>
          <a:p>
            <a:pPr eaLnBrk="1" hangingPunct="1">
              <a:lnSpc>
                <a:spcPct val="80000"/>
              </a:lnSpc>
              <a:buFontTx/>
              <a:buNone/>
              <a:defRPr/>
            </a:pPr>
            <a:r>
              <a:rPr lang="en-US" sz="2000" dirty="0"/>
              <a:t>     Complex carbohydrates </a:t>
            </a:r>
          </a:p>
          <a:p>
            <a:pPr eaLnBrk="1" hangingPunct="1">
              <a:lnSpc>
                <a:spcPct val="80000"/>
              </a:lnSpc>
              <a:buFontTx/>
              <a:buNone/>
              <a:defRPr/>
            </a:pPr>
            <a:r>
              <a:rPr lang="en-US" sz="2000" dirty="0"/>
              <a:t>     Lean sources of protein  </a:t>
            </a:r>
          </a:p>
          <a:p>
            <a:pPr eaLnBrk="1" hangingPunct="1">
              <a:lnSpc>
                <a:spcPct val="80000"/>
              </a:lnSpc>
              <a:buFontTx/>
              <a:buNone/>
              <a:defRPr/>
            </a:pPr>
            <a:r>
              <a:rPr lang="en-US" sz="2000" dirty="0"/>
              <a:t>     Monounsaturated or polyunsaturated fats   </a:t>
            </a:r>
          </a:p>
          <a:p>
            <a:pPr eaLnBrk="1" hangingPunct="1">
              <a:lnSpc>
                <a:spcPct val="80000"/>
              </a:lnSpc>
              <a:defRPr/>
            </a:pPr>
            <a:endParaRPr lang="en-US" sz="2000" dirty="0"/>
          </a:p>
          <a:p>
            <a:pPr marL="0" indent="0" eaLnBrk="1" hangingPunct="1">
              <a:lnSpc>
                <a:spcPct val="80000"/>
              </a:lnSpc>
              <a:buNone/>
              <a:defRPr/>
            </a:pPr>
            <a:r>
              <a:rPr lang="en-US" sz="2000" b="1" u="sng" dirty="0"/>
              <a:t>Recommended Daily Amounts</a:t>
            </a:r>
            <a:r>
              <a:rPr lang="en-US" sz="2000" dirty="0"/>
              <a:t>:</a:t>
            </a:r>
          </a:p>
          <a:p>
            <a:pPr eaLnBrk="1" hangingPunct="1">
              <a:lnSpc>
                <a:spcPct val="80000"/>
              </a:lnSpc>
              <a:buFontTx/>
              <a:buNone/>
              <a:defRPr/>
            </a:pPr>
            <a:r>
              <a:rPr lang="en-US" sz="2000" dirty="0"/>
              <a:t>     50-60% of caloric intake comes from carbohydrates </a:t>
            </a:r>
          </a:p>
          <a:p>
            <a:pPr eaLnBrk="1" hangingPunct="1">
              <a:lnSpc>
                <a:spcPct val="80000"/>
              </a:lnSpc>
              <a:buFontTx/>
              <a:buNone/>
              <a:defRPr/>
            </a:pPr>
            <a:r>
              <a:rPr lang="en-US" sz="2000" dirty="0"/>
              <a:t>     20-30% from protein</a:t>
            </a:r>
          </a:p>
          <a:p>
            <a:pPr eaLnBrk="1" hangingPunct="1">
              <a:lnSpc>
                <a:spcPct val="80000"/>
              </a:lnSpc>
              <a:buFontTx/>
              <a:buNone/>
              <a:defRPr/>
            </a:pPr>
            <a:r>
              <a:rPr lang="en-US" sz="2000" dirty="0"/>
              <a:t>     20-30% from fat </a:t>
            </a:r>
            <a:r>
              <a:rPr lang="en-US" sz="2000" dirty="0" smtClean="0"/>
              <a:t>		</a:t>
            </a:r>
          </a:p>
          <a:p>
            <a:pPr algn="r">
              <a:lnSpc>
                <a:spcPct val="80000"/>
              </a:lnSpc>
              <a:defRPr/>
            </a:pPr>
            <a:r>
              <a:rPr lang="en-US" sz="2000" b="1" dirty="0" smtClean="0"/>
              <a:t>Carbohydrates</a:t>
            </a:r>
            <a:r>
              <a:rPr lang="en-US" sz="2000" b="1" dirty="0"/>
              <a:t>:  </a:t>
            </a:r>
            <a:r>
              <a:rPr lang="en-US" sz="2000" dirty="0"/>
              <a:t>4 calories per gram</a:t>
            </a:r>
          </a:p>
          <a:p>
            <a:pPr algn="r" eaLnBrk="1" hangingPunct="1">
              <a:lnSpc>
                <a:spcPct val="80000"/>
              </a:lnSpc>
              <a:defRPr/>
            </a:pPr>
            <a:r>
              <a:rPr lang="en-US" sz="2000" b="1" dirty="0"/>
              <a:t>Protein:   </a:t>
            </a:r>
            <a:r>
              <a:rPr lang="en-US" sz="2000" dirty="0"/>
              <a:t>4 calories per gram</a:t>
            </a:r>
            <a:r>
              <a:rPr lang="en-US" sz="2000" b="1" dirty="0"/>
              <a:t>  </a:t>
            </a:r>
          </a:p>
          <a:p>
            <a:pPr algn="r" eaLnBrk="1" hangingPunct="1">
              <a:lnSpc>
                <a:spcPct val="80000"/>
              </a:lnSpc>
              <a:defRPr/>
            </a:pPr>
            <a:r>
              <a:rPr lang="en-US" sz="2000" b="1" dirty="0"/>
              <a:t>Fat:  </a:t>
            </a:r>
            <a:r>
              <a:rPr lang="en-US" sz="2000" dirty="0"/>
              <a:t>9 calories per gram</a:t>
            </a:r>
            <a:r>
              <a:rPr lang="en-US" sz="2000" b="1" dirty="0"/>
              <a:t>  </a:t>
            </a:r>
            <a:endParaRPr lang="en-US" sz="2000" dirty="0"/>
          </a:p>
          <a:p>
            <a:pPr eaLnBrk="1" hangingPunct="1">
              <a:lnSpc>
                <a:spcPct val="80000"/>
              </a:lnSpc>
              <a:defRPr/>
            </a:pPr>
            <a:endParaRPr lang="en-US" sz="2000" dirty="0"/>
          </a:p>
        </p:txBody>
      </p:sp>
      <p:pic>
        <p:nvPicPr>
          <p:cNvPr id="12292" name="Picture 5" descr="MPj04117010000[1]"/>
          <p:cNvPicPr>
            <a:picLocks noChangeAspect="1" noChangeArrowheads="1"/>
          </p:cNvPicPr>
          <p:nvPr/>
        </p:nvPicPr>
        <p:blipFill>
          <a:blip r:embed="rId2"/>
          <a:srcRect/>
          <a:stretch>
            <a:fillRect/>
          </a:stretch>
        </p:blipFill>
        <p:spPr bwMode="auto">
          <a:xfrm>
            <a:off x="6172200" y="2895600"/>
            <a:ext cx="2389789" cy="1704223"/>
          </a:xfrm>
          <a:prstGeom prst="rect">
            <a:avLst/>
          </a:prstGeom>
          <a:noFill/>
          <a:ln w="9525">
            <a:noFill/>
            <a:miter lim="800000"/>
            <a:headEnd/>
            <a:tailEnd/>
          </a:ln>
        </p:spPr>
      </p:pic>
    </p:spTree>
    <p:extLst>
      <p:ext uri="{BB962C8B-B14F-4D97-AF65-F5344CB8AC3E}">
        <p14:creationId xmlns:p14="http://schemas.microsoft.com/office/powerpoint/2010/main" val="30209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99" y="228600"/>
            <a:ext cx="8230577" cy="1066800"/>
          </a:xfrm>
        </p:spPr>
        <p:txBody>
          <a:bodyPr/>
          <a:lstStyle/>
          <a:p>
            <a:pPr algn="ctr"/>
            <a:r>
              <a:rPr lang="en-US" sz="4000" dirty="0" smtClean="0"/>
              <a:t>Therapeutic </a:t>
            </a:r>
            <a:r>
              <a:rPr lang="en-US" sz="4000" dirty="0" smtClean="0"/>
              <a:t>Recreation</a:t>
            </a:r>
            <a:endParaRPr lang="en-US" sz="4000" dirty="0"/>
          </a:p>
        </p:txBody>
      </p:sp>
      <p:pic>
        <p:nvPicPr>
          <p:cNvPr id="8194" name="Picture 2" descr="S:\Fitness Center Photos\CH\2011-05-17 5-17-2011\5-17-2011 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09" y="1158603"/>
            <a:ext cx="4211678" cy="263134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S:\Fitness Center Photos\CH\2011-05-17 5-17-2011\5-17-2011 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9232" y="1158603"/>
            <a:ext cx="4278923" cy="263134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Fitness\Fitness Center Photos\CH\IMAG00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43" y="3910263"/>
            <a:ext cx="1402172" cy="2646947"/>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S:\Fitness\Fitness Center Photos\CH\IMAG00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1231" y="3910264"/>
            <a:ext cx="1402172" cy="264694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Fitness\Fitness Center Photos\CH\IMAG003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6616" y="3910263"/>
            <a:ext cx="1402172" cy="264694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Vinland Photos\Snow Shoes\snowshoe_121008_0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9232" y="3910263"/>
            <a:ext cx="4278923" cy="264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Overview of Disabilities</a:t>
            </a:r>
            <a:endParaRPr lang="en-US" dirty="0" smtClean="0"/>
          </a:p>
        </p:txBody>
      </p:sp>
      <p:sp>
        <p:nvSpPr>
          <p:cNvPr id="6147" name="Rectangle 3"/>
          <p:cNvSpPr>
            <a:spLocks noGrp="1" noChangeArrowheads="1"/>
          </p:cNvSpPr>
          <p:nvPr>
            <p:ph sz="half" idx="1"/>
          </p:nvPr>
        </p:nvSpPr>
        <p:spPr/>
        <p:txBody>
          <a:bodyPr/>
          <a:lstStyle/>
          <a:p>
            <a:r>
              <a:rPr lang="en-US" dirty="0" smtClean="0"/>
              <a:t>Attention Deficit Disorders</a:t>
            </a:r>
          </a:p>
          <a:p>
            <a:r>
              <a:rPr lang="en-US" dirty="0" smtClean="0"/>
              <a:t>Developmental Disability</a:t>
            </a:r>
          </a:p>
          <a:p>
            <a:r>
              <a:rPr lang="en-US" dirty="0" smtClean="0"/>
              <a:t>Brain Attack</a:t>
            </a:r>
          </a:p>
          <a:p>
            <a:r>
              <a:rPr lang="en-US" dirty="0" smtClean="0"/>
              <a:t>Traumatic Brain Injury</a:t>
            </a:r>
            <a:endParaRPr lang="en-US" dirty="0" smtClean="0"/>
          </a:p>
          <a:p>
            <a:endParaRPr lang="en-US" dirty="0" smtClean="0"/>
          </a:p>
        </p:txBody>
      </p:sp>
      <p:sp>
        <p:nvSpPr>
          <p:cNvPr id="6148" name="Rectangle 4"/>
          <p:cNvSpPr>
            <a:spLocks noGrp="1" noChangeArrowheads="1"/>
          </p:cNvSpPr>
          <p:nvPr>
            <p:ph sz="half" idx="2"/>
          </p:nvPr>
        </p:nvSpPr>
        <p:spPr/>
        <p:txBody>
          <a:bodyPr/>
          <a:lstStyle/>
          <a:p>
            <a:r>
              <a:rPr lang="en-US" dirty="0" smtClean="0"/>
              <a:t>Physical Disabilities</a:t>
            </a:r>
          </a:p>
          <a:p>
            <a:r>
              <a:rPr lang="en-US" dirty="0" smtClean="0"/>
              <a:t>Illness/Infection</a:t>
            </a:r>
          </a:p>
          <a:p>
            <a:r>
              <a:rPr lang="en-US" dirty="0" smtClean="0"/>
              <a:t>Anoxia</a:t>
            </a:r>
          </a:p>
          <a:p>
            <a:r>
              <a:rPr lang="en-US" dirty="0" smtClean="0"/>
              <a:t>Learning Disabilities</a:t>
            </a:r>
          </a:p>
          <a:p>
            <a:r>
              <a:rPr lang="en-US" dirty="0" smtClean="0"/>
              <a:t>SPMI</a:t>
            </a:r>
          </a:p>
        </p:txBody>
      </p:sp>
    </p:spTree>
    <p:extLst>
      <p:ext uri="{BB962C8B-B14F-4D97-AF65-F5344CB8AC3E}">
        <p14:creationId xmlns:p14="http://schemas.microsoft.com/office/powerpoint/2010/main" val="3396527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J5586-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975" y="863840"/>
            <a:ext cx="7696200" cy="463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ChangeArrowheads="1"/>
          </p:cNvSpPr>
          <p:nvPr/>
        </p:nvSpPr>
        <p:spPr bwMode="auto">
          <a:xfrm>
            <a:off x="533400" y="5638800"/>
            <a:ext cx="80073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algn="ctr">
              <a:lnSpc>
                <a:spcPct val="90000"/>
              </a:lnSpc>
            </a:pPr>
            <a:r>
              <a:rPr lang="en-US" altLang="en-US" kern="0" dirty="0" smtClean="0"/>
              <a:t>Rick Krueger, Clinical Services Manager</a:t>
            </a:r>
          </a:p>
          <a:p>
            <a:pPr algn="ctr">
              <a:lnSpc>
                <a:spcPct val="90000"/>
              </a:lnSpc>
            </a:pPr>
            <a:r>
              <a:rPr lang="en-US" altLang="en-US" sz="1800" kern="0" dirty="0" smtClean="0"/>
              <a:t>rkrueger@vinlandcenter.org</a:t>
            </a:r>
          </a:p>
          <a:p>
            <a:pPr>
              <a:lnSpc>
                <a:spcPct val="90000"/>
              </a:lnSpc>
            </a:pPr>
            <a:endParaRPr lang="en-US" altLang="en-US" sz="2800" kern="0" dirty="0" smtClean="0"/>
          </a:p>
        </p:txBody>
      </p:sp>
      <p:sp>
        <p:nvSpPr>
          <p:cNvPr id="6" name="Rectangle 6"/>
          <p:cNvSpPr txBox="1">
            <a:spLocks noChangeArrowheads="1"/>
          </p:cNvSpPr>
          <p:nvPr/>
        </p:nvSpPr>
        <p:spPr bwMode="auto">
          <a:xfrm>
            <a:off x="550147" y="354252"/>
            <a:ext cx="80073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algn="ctr">
              <a:lnSpc>
                <a:spcPct val="90000"/>
              </a:lnSpc>
            </a:pPr>
            <a:r>
              <a:rPr lang="en-US" altLang="en-US" sz="4000" kern="0" dirty="0" smtClean="0"/>
              <a:t>Vinland National Center</a:t>
            </a:r>
          </a:p>
          <a:p>
            <a:pPr>
              <a:lnSpc>
                <a:spcPct val="90000"/>
              </a:lnSpc>
            </a:pPr>
            <a:endParaRPr lang="en-US" altLang="en-US" sz="2800" kern="0" dirty="0" smtClean="0"/>
          </a:p>
        </p:txBody>
      </p:sp>
    </p:spTree>
    <p:extLst>
      <p:ext uri="{BB962C8B-B14F-4D97-AF65-F5344CB8AC3E}">
        <p14:creationId xmlns:p14="http://schemas.microsoft.com/office/powerpoint/2010/main" val="229375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r>
              <a:rPr lang="en-US" dirty="0" smtClean="0"/>
              <a:t>Physical Causes  </a:t>
            </a:r>
          </a:p>
        </p:txBody>
      </p:sp>
      <p:sp>
        <p:nvSpPr>
          <p:cNvPr id="4099" name="Rectangle 5"/>
          <p:cNvSpPr>
            <a:spLocks noGrp="1" noChangeArrowheads="1"/>
          </p:cNvSpPr>
          <p:nvPr>
            <p:ph idx="1"/>
          </p:nvPr>
        </p:nvSpPr>
        <p:spPr>
          <a:xfrm>
            <a:off x="762000" y="1547914"/>
            <a:ext cx="4038600" cy="4267200"/>
          </a:xfrm>
        </p:spPr>
        <p:txBody>
          <a:bodyPr/>
          <a:lstStyle/>
          <a:p>
            <a:r>
              <a:rPr lang="en-US" sz="2800" dirty="0" smtClean="0"/>
              <a:t>Developmental disability</a:t>
            </a:r>
          </a:p>
          <a:p>
            <a:r>
              <a:rPr lang="en-US" sz="2800" dirty="0" smtClean="0"/>
              <a:t>Brain attack</a:t>
            </a:r>
          </a:p>
          <a:p>
            <a:r>
              <a:rPr lang="en-US" sz="2800" dirty="0" smtClean="0"/>
              <a:t>Heart attack</a:t>
            </a:r>
          </a:p>
          <a:p>
            <a:r>
              <a:rPr lang="en-US" sz="2800" dirty="0" smtClean="0"/>
              <a:t>Infection</a:t>
            </a:r>
          </a:p>
          <a:p>
            <a:r>
              <a:rPr lang="en-US" sz="2800" dirty="0" smtClean="0"/>
              <a:t>Learning disability</a:t>
            </a:r>
          </a:p>
          <a:p>
            <a:r>
              <a:rPr lang="en-US" sz="2800" dirty="0" smtClean="0"/>
              <a:t>Fetal alcohol</a:t>
            </a:r>
          </a:p>
        </p:txBody>
      </p:sp>
      <p:sp>
        <p:nvSpPr>
          <p:cNvPr id="4100" name="Rectangle 6"/>
          <p:cNvSpPr>
            <a:spLocks noChangeArrowheads="1"/>
          </p:cNvSpPr>
          <p:nvPr/>
        </p:nvSpPr>
        <p:spPr bwMode="auto">
          <a:xfrm>
            <a:off x="4952999" y="1524000"/>
            <a:ext cx="380987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eaLnBrk="0" fontAlgn="base" hangingPunct="0">
              <a:spcBef>
                <a:spcPct val="20000"/>
              </a:spcBef>
              <a:spcAft>
                <a:spcPct val="0"/>
              </a:spcAft>
              <a:buFontTx/>
              <a:buChar char="•"/>
            </a:pPr>
            <a:r>
              <a:rPr kumimoji="1" lang="en-US" sz="2800" dirty="0" smtClean="0">
                <a:solidFill>
                  <a:srgbClr val="000000"/>
                </a:solidFill>
                <a:latin typeface="Arial" charset="0"/>
              </a:rPr>
              <a:t>Birth related</a:t>
            </a:r>
          </a:p>
          <a:p>
            <a:pPr marL="342900" indent="-342900" eaLnBrk="0" fontAlgn="base" hangingPunct="0">
              <a:spcBef>
                <a:spcPct val="20000"/>
              </a:spcBef>
              <a:spcAft>
                <a:spcPct val="0"/>
              </a:spcAft>
              <a:buFontTx/>
              <a:buChar char="•"/>
            </a:pPr>
            <a:r>
              <a:rPr kumimoji="1" lang="en-US" sz="2800" dirty="0" smtClean="0">
                <a:solidFill>
                  <a:srgbClr val="000000"/>
                </a:solidFill>
                <a:latin typeface="Arial" charset="0"/>
              </a:rPr>
              <a:t>Trauma</a:t>
            </a:r>
          </a:p>
          <a:p>
            <a:pPr marL="742950" lvl="1" indent="-285750" eaLnBrk="0" fontAlgn="base" hangingPunct="0">
              <a:spcBef>
                <a:spcPct val="20000"/>
              </a:spcBef>
              <a:spcAft>
                <a:spcPct val="0"/>
              </a:spcAft>
              <a:buFontTx/>
              <a:buChar char="–"/>
            </a:pPr>
            <a:r>
              <a:rPr kumimoji="1" lang="en-US" sz="2400" dirty="0" smtClean="0">
                <a:solidFill>
                  <a:srgbClr val="000000"/>
                </a:solidFill>
                <a:latin typeface="Arial" charset="0"/>
              </a:rPr>
              <a:t>Traumatic brain injury</a:t>
            </a:r>
          </a:p>
          <a:p>
            <a:pPr marL="742950" lvl="1" indent="-285750" eaLnBrk="0" fontAlgn="base" hangingPunct="0">
              <a:spcBef>
                <a:spcPct val="20000"/>
              </a:spcBef>
              <a:spcAft>
                <a:spcPct val="0"/>
              </a:spcAft>
              <a:buFontTx/>
              <a:buChar char="–"/>
            </a:pPr>
            <a:r>
              <a:rPr kumimoji="1" lang="en-US" sz="2400" dirty="0" smtClean="0">
                <a:solidFill>
                  <a:srgbClr val="000000"/>
                </a:solidFill>
                <a:latin typeface="Arial" charset="0"/>
              </a:rPr>
              <a:t>Physical disability</a:t>
            </a:r>
          </a:p>
        </p:txBody>
      </p:sp>
    </p:spTree>
    <p:extLst>
      <p:ext uri="{BB962C8B-B14F-4D97-AF65-F5344CB8AC3E}">
        <p14:creationId xmlns:p14="http://schemas.microsoft.com/office/powerpoint/2010/main" val="1727629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r>
              <a:rPr lang="en-US" dirty="0" smtClean="0"/>
              <a:t>Psychosocial Effects/Changes </a:t>
            </a:r>
          </a:p>
        </p:txBody>
      </p:sp>
      <p:sp>
        <p:nvSpPr>
          <p:cNvPr id="5123" name="Rectangle 5"/>
          <p:cNvSpPr>
            <a:spLocks noGrp="1" noChangeArrowheads="1"/>
          </p:cNvSpPr>
          <p:nvPr>
            <p:ph idx="1"/>
          </p:nvPr>
        </p:nvSpPr>
        <p:spPr>
          <a:xfrm>
            <a:off x="685800" y="1570482"/>
            <a:ext cx="6248400" cy="4267200"/>
          </a:xfrm>
        </p:spPr>
        <p:txBody>
          <a:bodyPr/>
          <a:lstStyle/>
          <a:p>
            <a:r>
              <a:rPr lang="en-US" sz="2800" dirty="0" smtClean="0"/>
              <a:t>Anger / Aggression</a:t>
            </a:r>
          </a:p>
          <a:p>
            <a:r>
              <a:rPr lang="en-US" sz="2800" dirty="0" smtClean="0"/>
              <a:t>Social inappropriateness </a:t>
            </a:r>
          </a:p>
          <a:p>
            <a:r>
              <a:rPr lang="en-US" sz="2800" dirty="0" smtClean="0"/>
              <a:t>Difficulty managing money </a:t>
            </a:r>
          </a:p>
          <a:p>
            <a:r>
              <a:rPr lang="en-US" sz="2800" dirty="0" smtClean="0"/>
              <a:t>Following directions </a:t>
            </a:r>
          </a:p>
          <a:p>
            <a:r>
              <a:rPr lang="en-US" sz="2800" dirty="0" smtClean="0"/>
              <a:t>Formulation goals </a:t>
            </a:r>
          </a:p>
          <a:p>
            <a:r>
              <a:rPr lang="en-US" sz="2800" dirty="0" smtClean="0"/>
              <a:t>Starting and completing tasks </a:t>
            </a:r>
          </a:p>
          <a:p>
            <a:r>
              <a:rPr lang="en-US" sz="2800" dirty="0" smtClean="0"/>
              <a:t>Speaking clearly</a:t>
            </a:r>
          </a:p>
        </p:txBody>
      </p:sp>
      <p:pic>
        <p:nvPicPr>
          <p:cNvPr id="9219" name="Picture 3" descr="C:\Documents and Settings\amyt.VINLANDCENTER.000\Local Settings\Temporary Internet Files\Content.IE5\88NI2UA9\MP90028514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752600"/>
            <a:ext cx="2971800" cy="195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873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Physical Effects / Changes</a:t>
            </a:r>
            <a:endParaRPr lang="en-US" dirty="0"/>
          </a:p>
        </p:txBody>
      </p:sp>
      <p:sp>
        <p:nvSpPr>
          <p:cNvPr id="5" name="Content Placeholder 4"/>
          <p:cNvSpPr>
            <a:spLocks noGrp="1"/>
          </p:cNvSpPr>
          <p:nvPr>
            <p:ph sz="half" idx="1"/>
          </p:nvPr>
        </p:nvSpPr>
        <p:spPr>
          <a:xfrm>
            <a:off x="457200" y="1600200"/>
            <a:ext cx="4343400" cy="4267200"/>
          </a:xfrm>
        </p:spPr>
        <p:txBody>
          <a:bodyPr/>
          <a:lstStyle/>
          <a:p>
            <a:pPr lvl="1">
              <a:buFont typeface="Arial" panose="020B0604020202020204" pitchFamily="34" charset="0"/>
              <a:buChar char="•"/>
            </a:pPr>
            <a:r>
              <a:rPr lang="en-US" sz="2800" dirty="0" smtClean="0"/>
              <a:t>Muscle </a:t>
            </a:r>
            <a:r>
              <a:rPr lang="en-US" sz="2800" dirty="0" smtClean="0"/>
              <a:t>movement</a:t>
            </a:r>
          </a:p>
          <a:p>
            <a:pPr lvl="1">
              <a:buFont typeface="Arial" panose="020B0604020202020204" pitchFamily="34" charset="0"/>
              <a:buChar char="•"/>
            </a:pPr>
            <a:r>
              <a:rPr lang="en-US" sz="2800" dirty="0" smtClean="0"/>
              <a:t>Muscle coordination</a:t>
            </a:r>
          </a:p>
          <a:p>
            <a:pPr lvl="1">
              <a:buFont typeface="Arial" panose="020B0604020202020204" pitchFamily="34" charset="0"/>
              <a:buChar char="•"/>
            </a:pPr>
            <a:r>
              <a:rPr lang="en-US" sz="2800" dirty="0" smtClean="0"/>
              <a:t>Sleep</a:t>
            </a:r>
          </a:p>
          <a:p>
            <a:pPr lvl="1">
              <a:buFont typeface="Arial" panose="020B0604020202020204" pitchFamily="34" charset="0"/>
              <a:buChar char="•"/>
            </a:pPr>
            <a:r>
              <a:rPr lang="en-US" sz="2800" dirty="0" smtClean="0"/>
              <a:t>Hearing</a:t>
            </a:r>
          </a:p>
          <a:p>
            <a:pPr lvl="1">
              <a:buFont typeface="Arial" panose="020B0604020202020204" pitchFamily="34" charset="0"/>
              <a:buChar char="•"/>
            </a:pPr>
            <a:r>
              <a:rPr lang="en-US" sz="2800" dirty="0" smtClean="0"/>
              <a:t>Vision</a:t>
            </a:r>
          </a:p>
          <a:p>
            <a:pPr lvl="1">
              <a:buFont typeface="Arial" panose="020B0604020202020204" pitchFamily="34" charset="0"/>
              <a:buChar char="•"/>
            </a:pPr>
            <a:r>
              <a:rPr lang="en-US" sz="2800" dirty="0" smtClean="0"/>
              <a:t>Taste</a:t>
            </a:r>
          </a:p>
          <a:p>
            <a:pPr lvl="1">
              <a:buFont typeface="Arial" panose="020B0604020202020204" pitchFamily="34" charset="0"/>
              <a:buChar char="•"/>
            </a:pPr>
            <a:r>
              <a:rPr lang="en-US" sz="2800" dirty="0" smtClean="0"/>
              <a:t>Smell</a:t>
            </a:r>
          </a:p>
          <a:p>
            <a:endParaRPr lang="en-US" dirty="0"/>
          </a:p>
        </p:txBody>
      </p:sp>
      <p:sp>
        <p:nvSpPr>
          <p:cNvPr id="8" name="Content Placeholder 7"/>
          <p:cNvSpPr>
            <a:spLocks noGrp="1"/>
          </p:cNvSpPr>
          <p:nvPr>
            <p:ph sz="half" idx="2"/>
          </p:nvPr>
        </p:nvSpPr>
        <p:spPr>
          <a:xfrm>
            <a:off x="4648200" y="1600200"/>
            <a:ext cx="4038600" cy="3810000"/>
          </a:xfrm>
        </p:spPr>
        <p:txBody>
          <a:bodyPr/>
          <a:lstStyle/>
          <a:p>
            <a:pPr lvl="1">
              <a:buFont typeface="Arial" panose="020B0604020202020204" pitchFamily="34" charset="0"/>
              <a:buChar char="•"/>
            </a:pPr>
            <a:r>
              <a:rPr lang="en-US" sz="2800" dirty="0" smtClean="0"/>
              <a:t>Touch</a:t>
            </a:r>
          </a:p>
          <a:p>
            <a:pPr lvl="1">
              <a:buFont typeface="Arial" panose="020B0604020202020204" pitchFamily="34" charset="0"/>
              <a:buChar char="•"/>
            </a:pPr>
            <a:r>
              <a:rPr lang="en-US" sz="2800" dirty="0" smtClean="0"/>
              <a:t>Fatigue</a:t>
            </a:r>
          </a:p>
          <a:p>
            <a:pPr lvl="1">
              <a:buFont typeface="Arial" panose="020B0604020202020204" pitchFamily="34" charset="0"/>
              <a:buChar char="•"/>
            </a:pPr>
            <a:r>
              <a:rPr lang="en-US" sz="2800" dirty="0" smtClean="0"/>
              <a:t>Weakness</a:t>
            </a:r>
          </a:p>
          <a:p>
            <a:pPr lvl="1">
              <a:buFont typeface="Arial" panose="020B0604020202020204" pitchFamily="34" charset="0"/>
              <a:buChar char="•"/>
            </a:pPr>
            <a:r>
              <a:rPr lang="en-US" sz="2800" dirty="0" smtClean="0"/>
              <a:t>Balance</a:t>
            </a:r>
          </a:p>
          <a:p>
            <a:pPr lvl="1">
              <a:buFont typeface="Arial" panose="020B0604020202020204" pitchFamily="34" charset="0"/>
              <a:buChar char="•"/>
            </a:pPr>
            <a:r>
              <a:rPr lang="en-US" sz="2800" dirty="0" smtClean="0"/>
              <a:t>Speech</a:t>
            </a:r>
          </a:p>
          <a:p>
            <a:pPr lvl="1">
              <a:buFont typeface="Arial" panose="020B0604020202020204" pitchFamily="34" charset="0"/>
              <a:buChar char="•"/>
            </a:pPr>
            <a:r>
              <a:rPr lang="en-US" sz="2800" dirty="0" smtClean="0"/>
              <a:t>Seizures</a:t>
            </a:r>
          </a:p>
          <a:p>
            <a:pPr lvl="1">
              <a:buFont typeface="Arial" panose="020B0604020202020204" pitchFamily="34" charset="0"/>
              <a:buChar char="•"/>
            </a:pPr>
            <a:r>
              <a:rPr lang="en-US" sz="2800" dirty="0" smtClean="0"/>
              <a:t>Sexual functioning</a:t>
            </a:r>
          </a:p>
        </p:txBody>
      </p:sp>
    </p:spTree>
    <p:extLst>
      <p:ext uri="{BB962C8B-B14F-4D97-AF65-F5344CB8AC3E}">
        <p14:creationId xmlns:p14="http://schemas.microsoft.com/office/powerpoint/2010/main" val="4170852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Social Effects and Changes</a:t>
            </a:r>
          </a:p>
        </p:txBody>
      </p:sp>
      <p:sp>
        <p:nvSpPr>
          <p:cNvPr id="7171" name="Rectangle 3"/>
          <p:cNvSpPr>
            <a:spLocks noGrp="1" noChangeArrowheads="1"/>
          </p:cNvSpPr>
          <p:nvPr>
            <p:ph sz="half" idx="1"/>
          </p:nvPr>
        </p:nvSpPr>
        <p:spPr>
          <a:xfrm>
            <a:off x="609600" y="1600200"/>
            <a:ext cx="4038600" cy="4267200"/>
          </a:xfrm>
        </p:spPr>
        <p:txBody>
          <a:bodyPr/>
          <a:lstStyle/>
          <a:p>
            <a:r>
              <a:rPr lang="en-US" sz="2400" dirty="0" smtClean="0"/>
              <a:t>Orientation</a:t>
            </a:r>
          </a:p>
          <a:p>
            <a:r>
              <a:rPr lang="en-US" sz="2400" dirty="0" smtClean="0"/>
              <a:t>Concentration</a:t>
            </a:r>
          </a:p>
          <a:p>
            <a:r>
              <a:rPr lang="en-US" sz="2400" dirty="0" smtClean="0"/>
              <a:t>Mental control</a:t>
            </a:r>
          </a:p>
          <a:p>
            <a:r>
              <a:rPr lang="en-US" sz="2400" dirty="0" smtClean="0"/>
              <a:t>Shifting thoughts </a:t>
            </a:r>
          </a:p>
          <a:p>
            <a:r>
              <a:rPr lang="en-US" sz="2400" dirty="0" smtClean="0"/>
              <a:t>Sequencing </a:t>
            </a:r>
          </a:p>
          <a:p>
            <a:r>
              <a:rPr lang="en-US" sz="2400" dirty="0" smtClean="0"/>
              <a:t>Perseveration </a:t>
            </a:r>
          </a:p>
          <a:p>
            <a:r>
              <a:rPr lang="en-US" sz="2400" dirty="0" smtClean="0"/>
              <a:t>Memory verbal and </a:t>
            </a:r>
            <a:r>
              <a:rPr lang="en-US" sz="2400" dirty="0" smtClean="0"/>
              <a:t>   non-verbal </a:t>
            </a:r>
            <a:endParaRPr lang="en-US" sz="2400" dirty="0" smtClean="0"/>
          </a:p>
        </p:txBody>
      </p:sp>
      <p:sp>
        <p:nvSpPr>
          <p:cNvPr id="7172" name="Rectangle 4"/>
          <p:cNvSpPr>
            <a:spLocks noGrp="1" noChangeArrowheads="1"/>
          </p:cNvSpPr>
          <p:nvPr>
            <p:ph sz="half" idx="2"/>
          </p:nvPr>
        </p:nvSpPr>
        <p:spPr>
          <a:xfrm>
            <a:off x="4343400" y="1600200"/>
            <a:ext cx="4343400" cy="4267200"/>
          </a:xfrm>
        </p:spPr>
        <p:txBody>
          <a:bodyPr/>
          <a:lstStyle/>
          <a:p>
            <a:r>
              <a:rPr lang="en-US" sz="2400" dirty="0" smtClean="0"/>
              <a:t>Reasoning verbal and </a:t>
            </a:r>
            <a:r>
              <a:rPr lang="en-US" sz="2400" dirty="0" smtClean="0"/>
              <a:t>    non-verbal</a:t>
            </a:r>
            <a:endParaRPr lang="en-US" sz="2400" dirty="0" smtClean="0"/>
          </a:p>
          <a:p>
            <a:r>
              <a:rPr lang="en-US" sz="2400" dirty="0" smtClean="0"/>
              <a:t>Learning over time </a:t>
            </a:r>
          </a:p>
          <a:p>
            <a:r>
              <a:rPr lang="en-US" sz="2400" dirty="0" smtClean="0"/>
              <a:t>Linear thought process </a:t>
            </a:r>
          </a:p>
          <a:p>
            <a:r>
              <a:rPr lang="en-US" sz="2400" dirty="0" smtClean="0"/>
              <a:t>Mechanical manipulation </a:t>
            </a:r>
          </a:p>
          <a:p>
            <a:r>
              <a:rPr lang="en-US" sz="2400" dirty="0" smtClean="0"/>
              <a:t>Perception </a:t>
            </a:r>
          </a:p>
          <a:p>
            <a:r>
              <a:rPr lang="en-US" sz="2400" dirty="0" smtClean="0"/>
              <a:t>Planning </a:t>
            </a:r>
          </a:p>
          <a:p>
            <a:r>
              <a:rPr lang="en-US" sz="2400" dirty="0" smtClean="0"/>
              <a:t>Foresight </a:t>
            </a:r>
          </a:p>
          <a:p>
            <a:r>
              <a:rPr lang="en-US" sz="2400" dirty="0" smtClean="0"/>
              <a:t>Language</a:t>
            </a:r>
          </a:p>
        </p:txBody>
      </p:sp>
    </p:spTree>
    <p:extLst>
      <p:ext uri="{BB962C8B-B14F-4D97-AF65-F5344CB8AC3E}">
        <p14:creationId xmlns:p14="http://schemas.microsoft.com/office/powerpoint/2010/main" val="280223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r>
              <a:rPr lang="en-US" dirty="0" smtClean="0"/>
              <a:t>Consequences of </a:t>
            </a:r>
            <a:r>
              <a:rPr lang="en-US" dirty="0" smtClean="0"/>
              <a:t>Disability</a:t>
            </a:r>
          </a:p>
        </p:txBody>
      </p:sp>
      <p:sp>
        <p:nvSpPr>
          <p:cNvPr id="7171" name="Rectangle 5"/>
          <p:cNvSpPr>
            <a:spLocks noGrp="1" noChangeArrowheads="1"/>
          </p:cNvSpPr>
          <p:nvPr>
            <p:ph sz="half" idx="1"/>
          </p:nvPr>
        </p:nvSpPr>
        <p:spPr>
          <a:xfrm>
            <a:off x="609600" y="1600200"/>
            <a:ext cx="7391400" cy="4267200"/>
          </a:xfrm>
        </p:spPr>
        <p:txBody>
          <a:bodyPr/>
          <a:lstStyle/>
          <a:p>
            <a:r>
              <a:rPr lang="en-US" dirty="0" smtClean="0"/>
              <a:t>Memory impairment – short and long term </a:t>
            </a:r>
          </a:p>
          <a:p>
            <a:r>
              <a:rPr lang="en-US" dirty="0" smtClean="0"/>
              <a:t>Decreased self awareness/insight</a:t>
            </a:r>
          </a:p>
          <a:p>
            <a:r>
              <a:rPr lang="en-US" dirty="0" smtClean="0"/>
              <a:t>Impairment in abstract thinking</a:t>
            </a:r>
          </a:p>
          <a:p>
            <a:r>
              <a:rPr lang="en-US" dirty="0"/>
              <a:t>Increased concrete </a:t>
            </a:r>
            <a:r>
              <a:rPr lang="en-US" dirty="0" smtClean="0"/>
              <a:t>thinking</a:t>
            </a:r>
          </a:p>
          <a:p>
            <a:r>
              <a:rPr lang="en-US" dirty="0"/>
              <a:t>Attention deficits/concentration </a:t>
            </a:r>
          </a:p>
          <a:p>
            <a:r>
              <a:rPr lang="en-US" dirty="0"/>
              <a:t>Reduced ability to process </a:t>
            </a:r>
            <a:r>
              <a:rPr lang="en-US" dirty="0" smtClean="0"/>
              <a:t>          information</a:t>
            </a:r>
            <a:endParaRPr lang="en-US" dirty="0"/>
          </a:p>
          <a:p>
            <a:pPr marL="0" indent="0">
              <a:buNone/>
            </a:pPr>
            <a:endParaRPr lang="en-US" dirty="0"/>
          </a:p>
          <a:p>
            <a:pPr marL="0" indent="0">
              <a:buNone/>
            </a:pPr>
            <a:endParaRPr lang="en-US" dirty="0" smtClean="0"/>
          </a:p>
        </p:txBody>
      </p:sp>
      <p:pic>
        <p:nvPicPr>
          <p:cNvPr id="3075" name="Picture 3" descr="C:\Documents and Settings\amyt.VINLANDCENTER.000\Local Settings\Temporary Internet Files\Content.IE5\88NI2UA9\MC9003182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276600"/>
            <a:ext cx="2009819"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33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VinlandTemplate">
  <a:themeElements>
    <a:clrScheme name="Office Theme 1">
      <a:dk1>
        <a:srgbClr val="000000"/>
      </a:dk1>
      <a:lt1>
        <a:srgbClr val="FFFFFF"/>
      </a:lt1>
      <a:dk2>
        <a:srgbClr val="000000"/>
      </a:dk2>
      <a:lt2>
        <a:srgbClr val="808080"/>
      </a:lt2>
      <a:accent1>
        <a:srgbClr val="51B5E0"/>
      </a:accent1>
      <a:accent2>
        <a:srgbClr val="008751"/>
      </a:accent2>
      <a:accent3>
        <a:srgbClr val="FFFFFF"/>
      </a:accent3>
      <a:accent4>
        <a:srgbClr val="000000"/>
      </a:accent4>
      <a:accent5>
        <a:srgbClr val="B3D7ED"/>
      </a:accent5>
      <a:accent6>
        <a:srgbClr val="007A49"/>
      </a:accent6>
      <a:hlink>
        <a:srgbClr val="AADD6D"/>
      </a:hlink>
      <a:folHlink>
        <a:srgbClr val="C41E3A"/>
      </a:folHlink>
    </a:clrScheme>
    <a:fontScheme name="Office Theme">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51B5E0"/>
        </a:accent1>
        <a:accent2>
          <a:srgbClr val="008751"/>
        </a:accent2>
        <a:accent3>
          <a:srgbClr val="FFFFFF"/>
        </a:accent3>
        <a:accent4>
          <a:srgbClr val="000000"/>
        </a:accent4>
        <a:accent5>
          <a:srgbClr val="B3D7ED"/>
        </a:accent5>
        <a:accent6>
          <a:srgbClr val="007A49"/>
        </a:accent6>
        <a:hlink>
          <a:srgbClr val="AADD6D"/>
        </a:hlink>
        <a:folHlink>
          <a:srgbClr val="C41E3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1884</TotalTime>
  <Words>1876</Words>
  <Application>Microsoft Office PowerPoint</Application>
  <PresentationFormat>On-screen Show (4:3)</PresentationFormat>
  <Paragraphs>349</Paragraphs>
  <Slides>40</Slides>
  <Notes>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VinlandTemplate</vt:lpstr>
      <vt:lpstr>Substance Use Disorders and Mental Health and Cognitive Challenges</vt:lpstr>
      <vt:lpstr>Agenda</vt:lpstr>
      <vt:lpstr>PowerPoint Presentation</vt:lpstr>
      <vt:lpstr>Overview of Disabilities</vt:lpstr>
      <vt:lpstr>Physical Causes  </vt:lpstr>
      <vt:lpstr>Psychosocial Effects/Changes </vt:lpstr>
      <vt:lpstr>Physical Effects / Changes</vt:lpstr>
      <vt:lpstr>Social Effects and Changes</vt:lpstr>
      <vt:lpstr>Consequences of Disability</vt:lpstr>
      <vt:lpstr>Consequences of  Disability</vt:lpstr>
      <vt:lpstr>Treatment for People with TBI</vt:lpstr>
      <vt:lpstr>Group Approach</vt:lpstr>
      <vt:lpstr>Treatment</vt:lpstr>
      <vt:lpstr>Treatment</vt:lpstr>
      <vt:lpstr>When Working with Patients with TBI</vt:lpstr>
      <vt:lpstr>When Working with Patients with TBI</vt:lpstr>
      <vt:lpstr>Other Diagnosis that Impact Executive Functioning</vt:lpstr>
      <vt:lpstr>Compensatory Skills</vt:lpstr>
      <vt:lpstr>Compensatory Skills</vt:lpstr>
      <vt:lpstr>Visual Cues </vt:lpstr>
      <vt:lpstr>What is Mindfulness?</vt:lpstr>
      <vt:lpstr> Rationale for Mindfulness Group  </vt:lpstr>
      <vt:lpstr>How is it Helpful?</vt:lpstr>
      <vt:lpstr>Creating Cultures of  Trauma-Informed Care</vt:lpstr>
      <vt:lpstr>Definition of Trauma</vt:lpstr>
      <vt:lpstr>Effects of Trauma </vt:lpstr>
      <vt:lpstr>Resiliency</vt:lpstr>
      <vt:lpstr>Resiliency</vt:lpstr>
      <vt:lpstr>What Is Illness Management and Recovery (IMR)?</vt:lpstr>
      <vt:lpstr>IMR Practice Principles </vt:lpstr>
      <vt:lpstr>IMR Practice Principles </vt:lpstr>
      <vt:lpstr>Topics about 8 Parameters of Health</vt:lpstr>
      <vt:lpstr>Strength </vt:lpstr>
      <vt:lpstr>Flexibility </vt:lpstr>
      <vt:lpstr>Endurance/Aerobic </vt:lpstr>
      <vt:lpstr>Balance and Coordination</vt:lpstr>
      <vt:lpstr>Posture</vt:lpstr>
      <vt:lpstr>Nutrition</vt:lpstr>
      <vt:lpstr>Therapeutic Recreation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Dependency and Brain Injury</dc:title>
  <dc:creator>Rick Krueger</dc:creator>
  <cp:lastModifiedBy>Rick Krueger</cp:lastModifiedBy>
  <cp:revision>47</cp:revision>
  <cp:lastPrinted>2012-10-09T17:20:07Z</cp:lastPrinted>
  <dcterms:created xsi:type="dcterms:W3CDTF">2012-10-09T15:13:55Z</dcterms:created>
  <dcterms:modified xsi:type="dcterms:W3CDTF">2015-05-15T21:20:01Z</dcterms:modified>
</cp:coreProperties>
</file>