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52"/>
  </p:notesMasterIdLst>
  <p:handoutMasterIdLst>
    <p:handoutMasterId r:id="rId53"/>
  </p:handoutMasterIdLst>
  <p:sldIdLst>
    <p:sldId id="258" r:id="rId6"/>
    <p:sldId id="261" r:id="rId7"/>
    <p:sldId id="329" r:id="rId8"/>
    <p:sldId id="330" r:id="rId9"/>
    <p:sldId id="331" r:id="rId10"/>
    <p:sldId id="332" r:id="rId11"/>
    <p:sldId id="333" r:id="rId12"/>
    <p:sldId id="265" r:id="rId13"/>
    <p:sldId id="327" r:id="rId14"/>
    <p:sldId id="334" r:id="rId15"/>
    <p:sldId id="264" r:id="rId16"/>
    <p:sldId id="262" r:id="rId17"/>
    <p:sldId id="263" r:id="rId18"/>
    <p:sldId id="335" r:id="rId19"/>
    <p:sldId id="338" r:id="rId20"/>
    <p:sldId id="343" r:id="rId21"/>
    <p:sldId id="344" r:id="rId22"/>
    <p:sldId id="296" r:id="rId23"/>
    <p:sldId id="337" r:id="rId24"/>
    <p:sldId id="294" r:id="rId25"/>
    <p:sldId id="339" r:id="rId26"/>
    <p:sldId id="336" r:id="rId27"/>
    <p:sldId id="340" r:id="rId28"/>
    <p:sldId id="341" r:id="rId29"/>
    <p:sldId id="342" r:id="rId30"/>
    <p:sldId id="283" r:id="rId31"/>
    <p:sldId id="269" r:id="rId32"/>
    <p:sldId id="276" r:id="rId33"/>
    <p:sldId id="278" r:id="rId34"/>
    <p:sldId id="279" r:id="rId35"/>
    <p:sldId id="298" r:id="rId36"/>
    <p:sldId id="267" r:id="rId37"/>
    <p:sldId id="305" r:id="rId38"/>
    <p:sldId id="345" r:id="rId39"/>
    <p:sldId id="306" r:id="rId40"/>
    <p:sldId id="302" r:id="rId41"/>
    <p:sldId id="323" r:id="rId42"/>
    <p:sldId id="310" r:id="rId43"/>
    <p:sldId id="313" r:id="rId44"/>
    <p:sldId id="318" r:id="rId45"/>
    <p:sldId id="320" r:id="rId46"/>
    <p:sldId id="321" r:id="rId47"/>
    <p:sldId id="271" r:id="rId48"/>
    <p:sldId id="280" r:id="rId49"/>
    <p:sldId id="324" r:id="rId50"/>
    <p:sldId id="277" r:id="rId51"/>
  </p:sldIdLst>
  <p:sldSz cx="9144000" cy="5143500" type="screen16x9"/>
  <p:notesSz cx="6858000" cy="9144000"/>
  <p:custDataLst>
    <p:tags r:id="rId54"/>
  </p:custDataLst>
  <p:defaultTextStyle>
    <a:defPPr>
      <a:defRPr lang="en-US"/>
    </a:defPPr>
    <a:lvl1pPr marL="0" algn="l" defTabSz="814002" rtl="0" eaLnBrk="1" latinLnBrk="0" hangingPunct="1">
      <a:defRPr sz="1600" kern="1200">
        <a:solidFill>
          <a:schemeClr val="tx1"/>
        </a:solidFill>
        <a:latin typeface="+mn-lt"/>
        <a:ea typeface="+mn-ea"/>
        <a:cs typeface="+mn-cs"/>
      </a:defRPr>
    </a:lvl1pPr>
    <a:lvl2pPr marL="407001" algn="l" defTabSz="814002" rtl="0" eaLnBrk="1" latinLnBrk="0" hangingPunct="1">
      <a:defRPr sz="1600" kern="1200">
        <a:solidFill>
          <a:schemeClr val="tx1"/>
        </a:solidFill>
        <a:latin typeface="+mn-lt"/>
        <a:ea typeface="+mn-ea"/>
        <a:cs typeface="+mn-cs"/>
      </a:defRPr>
    </a:lvl2pPr>
    <a:lvl3pPr marL="814002" algn="l" defTabSz="814002" rtl="0" eaLnBrk="1" latinLnBrk="0" hangingPunct="1">
      <a:defRPr sz="1600" kern="1200">
        <a:solidFill>
          <a:schemeClr val="tx1"/>
        </a:solidFill>
        <a:latin typeface="+mn-lt"/>
        <a:ea typeface="+mn-ea"/>
        <a:cs typeface="+mn-cs"/>
      </a:defRPr>
    </a:lvl3pPr>
    <a:lvl4pPr marL="1221006" algn="l" defTabSz="814002" rtl="0" eaLnBrk="1" latinLnBrk="0" hangingPunct="1">
      <a:defRPr sz="1600" kern="1200">
        <a:solidFill>
          <a:schemeClr val="tx1"/>
        </a:solidFill>
        <a:latin typeface="+mn-lt"/>
        <a:ea typeface="+mn-ea"/>
        <a:cs typeface="+mn-cs"/>
      </a:defRPr>
    </a:lvl4pPr>
    <a:lvl5pPr marL="1628016" algn="l" defTabSz="814002" rtl="0" eaLnBrk="1" latinLnBrk="0" hangingPunct="1">
      <a:defRPr sz="1600" kern="1200">
        <a:solidFill>
          <a:schemeClr val="tx1"/>
        </a:solidFill>
        <a:latin typeface="+mn-lt"/>
        <a:ea typeface="+mn-ea"/>
        <a:cs typeface="+mn-cs"/>
      </a:defRPr>
    </a:lvl5pPr>
    <a:lvl6pPr marL="2035024" algn="l" defTabSz="814002" rtl="0" eaLnBrk="1" latinLnBrk="0" hangingPunct="1">
      <a:defRPr sz="1600" kern="1200">
        <a:solidFill>
          <a:schemeClr val="tx1"/>
        </a:solidFill>
        <a:latin typeface="+mn-lt"/>
        <a:ea typeface="+mn-ea"/>
        <a:cs typeface="+mn-cs"/>
      </a:defRPr>
    </a:lvl6pPr>
    <a:lvl7pPr marL="2442031" algn="l" defTabSz="814002" rtl="0" eaLnBrk="1" latinLnBrk="0" hangingPunct="1">
      <a:defRPr sz="1600" kern="1200">
        <a:solidFill>
          <a:schemeClr val="tx1"/>
        </a:solidFill>
        <a:latin typeface="+mn-lt"/>
        <a:ea typeface="+mn-ea"/>
        <a:cs typeface="+mn-cs"/>
      </a:defRPr>
    </a:lvl7pPr>
    <a:lvl8pPr marL="2849036" algn="l" defTabSz="814002" rtl="0" eaLnBrk="1" latinLnBrk="0" hangingPunct="1">
      <a:defRPr sz="1600" kern="1200">
        <a:solidFill>
          <a:schemeClr val="tx1"/>
        </a:solidFill>
        <a:latin typeface="+mn-lt"/>
        <a:ea typeface="+mn-ea"/>
        <a:cs typeface="+mn-cs"/>
      </a:defRPr>
    </a:lvl8pPr>
    <a:lvl9pPr marL="3256042" algn="l" defTabSz="814002"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56894" autoAdjust="0"/>
  </p:normalViewPr>
  <p:slideViewPr>
    <p:cSldViewPr>
      <p:cViewPr varScale="1">
        <p:scale>
          <a:sx n="81" d="100"/>
          <a:sy n="81" d="100"/>
        </p:scale>
        <p:origin x="-834" y="-84"/>
      </p:cViewPr>
      <p:guideLst>
        <p:guide orient="horz" pos="1620"/>
        <p:guide pos="2880"/>
      </p:guideLst>
    </p:cSldViewPr>
  </p:slideViewPr>
  <p:outlineViewPr>
    <p:cViewPr>
      <p:scale>
        <a:sx n="33" d="100"/>
        <a:sy n="33" d="100"/>
      </p:scale>
      <p:origin x="0" y="3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B1A60-3A5E-4904-B373-FBE1DA82EC05}" type="datetimeFigureOut">
              <a:rPr lang="en-US" smtClean="0"/>
              <a:t>6/10/2015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0CF79-9C75-4BA1-A2B3-1A9B51F96EB5}" type="slidenum">
              <a:rPr lang="en-US" smtClean="0"/>
              <a:t>‹#›</a:t>
            </a:fld>
            <a:endParaRPr lang="en-US"/>
          </a:p>
        </p:txBody>
      </p:sp>
    </p:spTree>
    <p:extLst>
      <p:ext uri="{BB962C8B-B14F-4D97-AF65-F5344CB8AC3E}">
        <p14:creationId xmlns:p14="http://schemas.microsoft.com/office/powerpoint/2010/main" val="4052692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105532-8EB9-46CC-BB5C-81FADC809D73}" type="datetimeFigureOut">
              <a:rPr lang="en-US" smtClean="0"/>
              <a:t>6/10/2015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1A9D7-6140-4EFA-B65F-5A2C9FAEA37A}" type="slidenum">
              <a:rPr lang="en-US" smtClean="0"/>
              <a:t>‹#›</a:t>
            </a:fld>
            <a:endParaRPr lang="en-US"/>
          </a:p>
        </p:txBody>
      </p:sp>
    </p:spTree>
    <p:extLst>
      <p:ext uri="{BB962C8B-B14F-4D97-AF65-F5344CB8AC3E}">
        <p14:creationId xmlns:p14="http://schemas.microsoft.com/office/powerpoint/2010/main" val="1848592240"/>
      </p:ext>
    </p:extLst>
  </p:cSld>
  <p:clrMap bg1="lt1" tx1="dk1" bg2="lt2" tx2="dk2" accent1="accent1" accent2="accent2" accent3="accent3" accent4="accent4" accent5="accent5" accent6="accent6" hlink="hlink" folHlink="folHlink"/>
  <p:notesStyle>
    <a:lvl1pPr marL="0" algn="l" defTabSz="583113" rtl="0" eaLnBrk="1" latinLnBrk="0" hangingPunct="1">
      <a:defRPr sz="800" kern="1200">
        <a:solidFill>
          <a:schemeClr val="tx1"/>
        </a:solidFill>
        <a:latin typeface="+mn-lt"/>
        <a:ea typeface="+mn-ea"/>
        <a:cs typeface="+mn-cs"/>
      </a:defRPr>
    </a:lvl1pPr>
    <a:lvl2pPr marL="291556" algn="l" defTabSz="583113" rtl="0" eaLnBrk="1" latinLnBrk="0" hangingPunct="1">
      <a:defRPr sz="800" kern="1200">
        <a:solidFill>
          <a:schemeClr val="tx1"/>
        </a:solidFill>
        <a:latin typeface="+mn-lt"/>
        <a:ea typeface="+mn-ea"/>
        <a:cs typeface="+mn-cs"/>
      </a:defRPr>
    </a:lvl2pPr>
    <a:lvl3pPr marL="583113" algn="l" defTabSz="583113" rtl="0" eaLnBrk="1" latinLnBrk="0" hangingPunct="1">
      <a:defRPr sz="800" kern="1200">
        <a:solidFill>
          <a:schemeClr val="tx1"/>
        </a:solidFill>
        <a:latin typeface="+mn-lt"/>
        <a:ea typeface="+mn-ea"/>
        <a:cs typeface="+mn-cs"/>
      </a:defRPr>
    </a:lvl3pPr>
    <a:lvl4pPr marL="874669" algn="l" defTabSz="583113" rtl="0" eaLnBrk="1" latinLnBrk="0" hangingPunct="1">
      <a:defRPr sz="800" kern="1200">
        <a:solidFill>
          <a:schemeClr val="tx1"/>
        </a:solidFill>
        <a:latin typeface="+mn-lt"/>
        <a:ea typeface="+mn-ea"/>
        <a:cs typeface="+mn-cs"/>
      </a:defRPr>
    </a:lvl4pPr>
    <a:lvl5pPr marL="1166226" algn="l" defTabSz="583113" rtl="0" eaLnBrk="1" latinLnBrk="0" hangingPunct="1">
      <a:defRPr sz="800" kern="1200">
        <a:solidFill>
          <a:schemeClr val="tx1"/>
        </a:solidFill>
        <a:latin typeface="+mn-lt"/>
        <a:ea typeface="+mn-ea"/>
        <a:cs typeface="+mn-cs"/>
      </a:defRPr>
    </a:lvl5pPr>
    <a:lvl6pPr marL="1457782" algn="l" defTabSz="583113" rtl="0" eaLnBrk="1" latinLnBrk="0" hangingPunct="1">
      <a:defRPr sz="800" kern="1200">
        <a:solidFill>
          <a:schemeClr val="tx1"/>
        </a:solidFill>
        <a:latin typeface="+mn-lt"/>
        <a:ea typeface="+mn-ea"/>
        <a:cs typeface="+mn-cs"/>
      </a:defRPr>
    </a:lvl6pPr>
    <a:lvl7pPr marL="1749339" algn="l" defTabSz="583113" rtl="0" eaLnBrk="1" latinLnBrk="0" hangingPunct="1">
      <a:defRPr sz="800" kern="1200">
        <a:solidFill>
          <a:schemeClr val="tx1"/>
        </a:solidFill>
        <a:latin typeface="+mn-lt"/>
        <a:ea typeface="+mn-ea"/>
        <a:cs typeface="+mn-cs"/>
      </a:defRPr>
    </a:lvl7pPr>
    <a:lvl8pPr marL="2040895" algn="l" defTabSz="583113" rtl="0" eaLnBrk="1" latinLnBrk="0" hangingPunct="1">
      <a:defRPr sz="800" kern="1200">
        <a:solidFill>
          <a:schemeClr val="tx1"/>
        </a:solidFill>
        <a:latin typeface="+mn-lt"/>
        <a:ea typeface="+mn-ea"/>
        <a:cs typeface="+mn-cs"/>
      </a:defRPr>
    </a:lvl8pPr>
    <a:lvl9pPr marL="2332452" algn="l" defTabSz="583113"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a:t>
            </a:fld>
            <a:endParaRPr lang="en-US" dirty="0"/>
          </a:p>
        </p:txBody>
      </p:sp>
    </p:spTree>
    <p:extLst>
      <p:ext uri="{BB962C8B-B14F-4D97-AF65-F5344CB8AC3E}">
        <p14:creationId xmlns:p14="http://schemas.microsoft.com/office/powerpoint/2010/main" val="4012377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10</a:t>
            </a:fld>
            <a:endParaRPr lang="en-US"/>
          </a:p>
        </p:txBody>
      </p:sp>
    </p:spTree>
    <p:extLst>
      <p:ext uri="{BB962C8B-B14F-4D97-AF65-F5344CB8AC3E}">
        <p14:creationId xmlns:p14="http://schemas.microsoft.com/office/powerpoint/2010/main" val="3222065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kern="1200" dirty="0" smtClean="0">
                <a:solidFill>
                  <a:schemeClr val="tx1"/>
                </a:solidFill>
                <a:effectLst/>
                <a:latin typeface="+mn-lt"/>
                <a:ea typeface="+mn-ea"/>
                <a:cs typeface="+mn-cs"/>
              </a:rPr>
              <a:t>CAP by end of the year</a:t>
            </a:r>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11</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12</a:t>
            </a:fld>
            <a:endParaRPr lang="en-US"/>
          </a:p>
        </p:txBody>
      </p:sp>
    </p:spTree>
    <p:extLst>
      <p:ext uri="{BB962C8B-B14F-4D97-AF65-F5344CB8AC3E}">
        <p14:creationId xmlns:p14="http://schemas.microsoft.com/office/powerpoint/2010/main" val="467109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13</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14</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15</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16</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17</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18</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19</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On April 22, 2015, the Supreme Court made major amendments to the Court Rules: General Rules, Public Access Rules, Civil, Criminal, Delinquency, Juvenile Protection/Adoption, and Civil Commitment Rules.</a:t>
            </a:r>
          </a:p>
          <a:p>
            <a:endParaRPr lang="en-US" baseline="0" dirty="0" smtClean="0"/>
          </a:p>
          <a:p>
            <a:r>
              <a:rPr lang="en-US" baseline="0" dirty="0" smtClean="0"/>
              <a:t>Changes will affect all case types and all lines of business, and go into effect July 1, 2015.  Attorneys need to be familiar with these changes.</a:t>
            </a:r>
          </a:p>
          <a:p>
            <a:endParaRPr lang="en-US" baseline="0" dirty="0" smtClean="0"/>
          </a:p>
          <a:p>
            <a:r>
              <a:rPr lang="en-US" baseline="0" dirty="0" smtClean="0"/>
              <a:t>The changes are a key part of the Judicial Branch’s transition to an electronic court system.</a:t>
            </a:r>
          </a:p>
        </p:txBody>
      </p:sp>
      <p:sp>
        <p:nvSpPr>
          <p:cNvPr id="4" name="Slide Number Placeholder 3"/>
          <p:cNvSpPr>
            <a:spLocks noGrp="1"/>
          </p:cNvSpPr>
          <p:nvPr>
            <p:ph type="sldNum" sz="quarter" idx="10"/>
          </p:nvPr>
        </p:nvSpPr>
        <p:spPr/>
        <p:txBody>
          <a:bodyPr/>
          <a:lstStyle/>
          <a:p>
            <a:fld id="{6A41A9D7-6140-4EFA-B65F-5A2C9FAEA37A}" type="slidenum">
              <a:rPr lang="en-US" smtClean="0"/>
              <a:t>2</a:t>
            </a:fld>
            <a:endParaRPr lang="en-US" dirty="0"/>
          </a:p>
        </p:txBody>
      </p:sp>
    </p:spTree>
    <p:extLst>
      <p:ext uri="{BB962C8B-B14F-4D97-AF65-F5344CB8AC3E}">
        <p14:creationId xmlns:p14="http://schemas.microsoft.com/office/powerpoint/2010/main" val="3009122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20</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21</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22</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23</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24</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25</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26</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27</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28</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29</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3</a:t>
            </a:fld>
            <a:endParaRPr lang="en-US" dirty="0"/>
          </a:p>
        </p:txBody>
      </p:sp>
    </p:spTree>
    <p:extLst>
      <p:ext uri="{BB962C8B-B14F-4D97-AF65-F5344CB8AC3E}">
        <p14:creationId xmlns:p14="http://schemas.microsoft.com/office/powerpoint/2010/main" val="30091226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30</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41A9D7-6140-4EFA-B65F-5A2C9FAEA37A}" type="slidenum">
              <a:rPr lang="en-US" smtClean="0"/>
              <a:t>31</a:t>
            </a:fld>
            <a:endParaRPr lang="en-US"/>
          </a:p>
        </p:txBody>
      </p:sp>
    </p:spTree>
    <p:extLst>
      <p:ext uri="{BB962C8B-B14F-4D97-AF65-F5344CB8AC3E}">
        <p14:creationId xmlns:p14="http://schemas.microsoft.com/office/powerpoint/2010/main" val="2931734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32</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33</a:t>
            </a:fld>
            <a:endParaRPr lang="en-US" dirty="0"/>
          </a:p>
        </p:txBody>
      </p:sp>
    </p:spTree>
    <p:extLst>
      <p:ext uri="{BB962C8B-B14F-4D97-AF65-F5344CB8AC3E}">
        <p14:creationId xmlns:p14="http://schemas.microsoft.com/office/powerpoint/2010/main" val="23510584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34</a:t>
            </a:fld>
            <a:endParaRPr lang="en-US" dirty="0"/>
          </a:p>
        </p:txBody>
      </p:sp>
    </p:spTree>
    <p:extLst>
      <p:ext uri="{BB962C8B-B14F-4D97-AF65-F5344CB8AC3E}">
        <p14:creationId xmlns:p14="http://schemas.microsoft.com/office/powerpoint/2010/main" val="2351058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35</a:t>
            </a:fld>
            <a:endParaRPr lang="en-US" dirty="0"/>
          </a:p>
        </p:txBody>
      </p:sp>
    </p:spTree>
    <p:extLst>
      <p:ext uri="{BB962C8B-B14F-4D97-AF65-F5344CB8AC3E}">
        <p14:creationId xmlns:p14="http://schemas.microsoft.com/office/powerpoint/2010/main" val="23510584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36</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37</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38</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39</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4</a:t>
            </a:fld>
            <a:endParaRPr lang="en-US" dirty="0"/>
          </a:p>
        </p:txBody>
      </p:sp>
    </p:spTree>
    <p:extLst>
      <p:ext uri="{BB962C8B-B14F-4D97-AF65-F5344CB8AC3E}">
        <p14:creationId xmlns:p14="http://schemas.microsoft.com/office/powerpoint/2010/main" val="3009122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40</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41</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42</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43</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44</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45</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46</a:t>
            </a:fld>
            <a:endParaRPr lang="en-US"/>
          </a:p>
        </p:txBody>
      </p:sp>
    </p:spTree>
    <p:extLst>
      <p:ext uri="{BB962C8B-B14F-4D97-AF65-F5344CB8AC3E}">
        <p14:creationId xmlns:p14="http://schemas.microsoft.com/office/powerpoint/2010/main" val="235105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5</a:t>
            </a:fld>
            <a:endParaRPr lang="en-US" dirty="0"/>
          </a:p>
        </p:txBody>
      </p:sp>
    </p:spTree>
    <p:extLst>
      <p:ext uri="{BB962C8B-B14F-4D97-AF65-F5344CB8AC3E}">
        <p14:creationId xmlns:p14="http://schemas.microsoft.com/office/powerpoint/2010/main" val="3009122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6</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Committees did not want certification via some separate piece of paper.</a:t>
            </a:r>
            <a:endParaRPr lang="en-US" dirty="0"/>
          </a:p>
        </p:txBody>
      </p:sp>
      <p:sp>
        <p:nvSpPr>
          <p:cNvPr id="4" name="Slide Number Placeholder 3"/>
          <p:cNvSpPr>
            <a:spLocks noGrp="1"/>
          </p:cNvSpPr>
          <p:nvPr>
            <p:ph type="sldNum" sz="quarter" idx="10"/>
          </p:nvPr>
        </p:nvSpPr>
        <p:spPr/>
        <p:txBody>
          <a:bodyPr/>
          <a:lstStyle/>
          <a:p>
            <a:fld id="{6A41A9D7-6140-4EFA-B65F-5A2C9FAEA37A}" type="slidenum">
              <a:rPr lang="en-US" smtClean="0"/>
              <a:t>7</a:t>
            </a:fld>
            <a:endParaRPr lang="en-US"/>
          </a:p>
        </p:txBody>
      </p:sp>
    </p:spTree>
    <p:extLst>
      <p:ext uri="{BB962C8B-B14F-4D97-AF65-F5344CB8AC3E}">
        <p14:creationId xmlns:p14="http://schemas.microsoft.com/office/powerpoint/2010/main" val="2445867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8</a:t>
            </a:fld>
            <a:endParaRPr lang="en-US"/>
          </a:p>
        </p:txBody>
      </p:sp>
    </p:spTree>
    <p:extLst>
      <p:ext uri="{BB962C8B-B14F-4D97-AF65-F5344CB8AC3E}">
        <p14:creationId xmlns:p14="http://schemas.microsoft.com/office/powerpoint/2010/main" val="322206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A41A9D7-6140-4EFA-B65F-5A2C9FAEA37A}" type="slidenum">
              <a:rPr lang="en-US" smtClean="0"/>
              <a:t>9</a:t>
            </a:fld>
            <a:endParaRPr lang="en-US"/>
          </a:p>
        </p:txBody>
      </p:sp>
    </p:spTree>
    <p:extLst>
      <p:ext uri="{BB962C8B-B14F-4D97-AF65-F5344CB8AC3E}">
        <p14:creationId xmlns:p14="http://schemas.microsoft.com/office/powerpoint/2010/main" val="322206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7"/>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07001" indent="0" algn="ctr">
              <a:buNone/>
              <a:defRPr>
                <a:solidFill>
                  <a:schemeClr val="tx1">
                    <a:tint val="75000"/>
                  </a:schemeClr>
                </a:solidFill>
              </a:defRPr>
            </a:lvl2pPr>
            <a:lvl3pPr marL="814002" indent="0" algn="ctr">
              <a:buNone/>
              <a:defRPr>
                <a:solidFill>
                  <a:schemeClr val="tx1">
                    <a:tint val="75000"/>
                  </a:schemeClr>
                </a:solidFill>
              </a:defRPr>
            </a:lvl3pPr>
            <a:lvl4pPr marL="1221006" indent="0" algn="ctr">
              <a:buNone/>
              <a:defRPr>
                <a:solidFill>
                  <a:schemeClr val="tx1">
                    <a:tint val="75000"/>
                  </a:schemeClr>
                </a:solidFill>
              </a:defRPr>
            </a:lvl4pPr>
            <a:lvl5pPr marL="1628016" indent="0" algn="ctr">
              <a:buNone/>
              <a:defRPr>
                <a:solidFill>
                  <a:schemeClr val="tx1">
                    <a:tint val="75000"/>
                  </a:schemeClr>
                </a:solidFill>
              </a:defRPr>
            </a:lvl5pPr>
            <a:lvl6pPr marL="2035024" indent="0" algn="ctr">
              <a:buNone/>
              <a:defRPr>
                <a:solidFill>
                  <a:schemeClr val="tx1">
                    <a:tint val="75000"/>
                  </a:schemeClr>
                </a:solidFill>
              </a:defRPr>
            </a:lvl6pPr>
            <a:lvl7pPr marL="2442031" indent="0" algn="ctr">
              <a:buNone/>
              <a:defRPr>
                <a:solidFill>
                  <a:schemeClr val="tx1">
                    <a:tint val="75000"/>
                  </a:schemeClr>
                </a:solidFill>
              </a:defRPr>
            </a:lvl7pPr>
            <a:lvl8pPr marL="2849036" indent="0" algn="ctr">
              <a:buNone/>
              <a:defRPr>
                <a:solidFill>
                  <a:schemeClr val="tx1">
                    <a:tint val="75000"/>
                  </a:schemeClr>
                </a:solidFill>
              </a:defRPr>
            </a:lvl8pPr>
            <a:lvl9pPr marL="325604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50921-3A4E-49C7-A5D9-46F42FD2120F}" type="datetimeFigureOut">
              <a:rPr lang="en-US" smtClean="0">
                <a:solidFill>
                  <a:prstClr val="black">
                    <a:tint val="75000"/>
                  </a:prstClr>
                </a:solidFill>
              </a:rPr>
              <a:pPr/>
              <a:t>6/10/2015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1ADB36-A024-4CC1-AF60-5A7CB2DEF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123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smtClean="0"/>
              <a:t>Third level</a:t>
            </a:r>
            <a:endParaRPr lang="en-US" dirty="0" smtClean="0"/>
          </a:p>
        </p:txBody>
      </p:sp>
      <p:sp>
        <p:nvSpPr>
          <p:cNvPr id="6" name="Slide Number Placeholder 5"/>
          <p:cNvSpPr>
            <a:spLocks noGrp="1"/>
          </p:cNvSpPr>
          <p:nvPr>
            <p:ph type="sldNum" sz="quarter" idx="12"/>
          </p:nvPr>
        </p:nvSpPr>
        <p:spPr/>
        <p:txBody>
          <a:bodyPr/>
          <a:lstStyle/>
          <a:p>
            <a:fld id="{213C851E-ED6C-4C91-A38B-C925F00F6B0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229522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81410" tIns="40715" rIns="81410" bIns="4071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81410" tIns="40715" rIns="81410" bIns="40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80"/>
            <a:ext cx="2133600" cy="273844"/>
          </a:xfrm>
          <a:prstGeom prst="rect">
            <a:avLst/>
          </a:prstGeom>
        </p:spPr>
        <p:txBody>
          <a:bodyPr vert="horz" lIns="81410" tIns="40715" rIns="81410" bIns="40715" rtlCol="0" anchor="ctr"/>
          <a:lstStyle>
            <a:lvl1pPr algn="l">
              <a:defRPr sz="1100">
                <a:solidFill>
                  <a:schemeClr val="tx1">
                    <a:tint val="75000"/>
                  </a:schemeClr>
                </a:solidFill>
              </a:defRPr>
            </a:lvl1pPr>
          </a:lstStyle>
          <a:p>
            <a:pPr defTabSz="814100"/>
            <a:fld id="{9F650921-3A4E-49C7-A5D9-46F42FD2120F}" type="datetimeFigureOut">
              <a:rPr lang="en-US" smtClean="0">
                <a:solidFill>
                  <a:prstClr val="black">
                    <a:tint val="75000"/>
                  </a:prstClr>
                </a:solidFill>
              </a:rPr>
              <a:pPr defTabSz="814100"/>
              <a:t>6/10/2015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80"/>
            <a:ext cx="2895600" cy="273844"/>
          </a:xfrm>
          <a:prstGeom prst="rect">
            <a:avLst/>
          </a:prstGeom>
        </p:spPr>
        <p:txBody>
          <a:bodyPr vert="horz" lIns="81410" tIns="40715" rIns="81410" bIns="40715" rtlCol="0" anchor="ctr"/>
          <a:lstStyle>
            <a:lvl1pPr algn="ctr">
              <a:defRPr sz="1100">
                <a:solidFill>
                  <a:schemeClr val="tx1">
                    <a:tint val="75000"/>
                  </a:schemeClr>
                </a:solidFill>
              </a:defRPr>
            </a:lvl1pPr>
          </a:lstStyle>
          <a:p>
            <a:pPr defTabSz="8141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80"/>
            <a:ext cx="2133600" cy="273844"/>
          </a:xfrm>
          <a:prstGeom prst="rect">
            <a:avLst/>
          </a:prstGeom>
        </p:spPr>
        <p:txBody>
          <a:bodyPr vert="horz" lIns="81410" tIns="40715" rIns="81410" bIns="40715" rtlCol="0" anchor="ctr"/>
          <a:lstStyle>
            <a:lvl1pPr algn="r">
              <a:defRPr sz="1100">
                <a:solidFill>
                  <a:schemeClr val="tx1">
                    <a:tint val="75000"/>
                  </a:schemeClr>
                </a:solidFill>
              </a:defRPr>
            </a:lvl1pPr>
          </a:lstStyle>
          <a:p>
            <a:pPr defTabSz="814100"/>
            <a:fld id="{611ADB36-A024-4CC1-AF60-5A7CB2DEFFCA}" type="slidenum">
              <a:rPr lang="en-US" smtClean="0">
                <a:solidFill>
                  <a:prstClr val="black">
                    <a:tint val="75000"/>
                  </a:prstClr>
                </a:solidFill>
              </a:rPr>
              <a:pPr defTabSz="814100"/>
              <a:t>‹#›</a:t>
            </a:fld>
            <a:endParaRPr lang="en-US">
              <a:solidFill>
                <a:prstClr val="black">
                  <a:tint val="75000"/>
                </a:prstClr>
              </a:solidFill>
            </a:endParaRPr>
          </a:p>
        </p:txBody>
      </p:sp>
    </p:spTree>
    <p:extLst>
      <p:ext uri="{BB962C8B-B14F-4D97-AF65-F5344CB8AC3E}">
        <p14:creationId xmlns:p14="http://schemas.microsoft.com/office/powerpoint/2010/main" val="226320404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814100" rtl="0" eaLnBrk="1" latinLnBrk="0" hangingPunct="1">
        <a:spcBef>
          <a:spcPct val="0"/>
        </a:spcBef>
        <a:buNone/>
        <a:defRPr sz="4000" kern="1200">
          <a:solidFill>
            <a:schemeClr val="tx1"/>
          </a:solidFill>
          <a:latin typeface="+mj-lt"/>
          <a:ea typeface="+mj-ea"/>
          <a:cs typeface="+mj-cs"/>
        </a:defRPr>
      </a:lvl1pPr>
    </p:titleStyle>
    <p:bodyStyle>
      <a:lvl1pPr marL="305292" indent="-305292" algn="l" defTabSz="81410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1pPr>
      <a:lvl2pPr marL="661463" indent="-254398" algn="l" defTabSz="81410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17635" indent="-203525" algn="l" defTabSz="8141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424687"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31741"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38796"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45851"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52905"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59964" indent="-203525" algn="l" defTabSz="8141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14100" rtl="0" eaLnBrk="1" latinLnBrk="0" hangingPunct="1">
        <a:defRPr sz="1600" kern="1200">
          <a:solidFill>
            <a:schemeClr val="tx1"/>
          </a:solidFill>
          <a:latin typeface="+mn-lt"/>
          <a:ea typeface="+mn-ea"/>
          <a:cs typeface="+mn-cs"/>
        </a:defRPr>
      </a:lvl1pPr>
      <a:lvl2pPr marL="407050" algn="l" defTabSz="814100" rtl="0" eaLnBrk="1" latinLnBrk="0" hangingPunct="1">
        <a:defRPr sz="1600" kern="1200">
          <a:solidFill>
            <a:schemeClr val="tx1"/>
          </a:solidFill>
          <a:latin typeface="+mn-lt"/>
          <a:ea typeface="+mn-ea"/>
          <a:cs typeface="+mn-cs"/>
        </a:defRPr>
      </a:lvl2pPr>
      <a:lvl3pPr marL="814100" algn="l" defTabSz="814100" rtl="0" eaLnBrk="1" latinLnBrk="0" hangingPunct="1">
        <a:defRPr sz="1600" kern="1200">
          <a:solidFill>
            <a:schemeClr val="tx1"/>
          </a:solidFill>
          <a:latin typeface="+mn-lt"/>
          <a:ea typeface="+mn-ea"/>
          <a:cs typeface="+mn-cs"/>
        </a:defRPr>
      </a:lvl3pPr>
      <a:lvl4pPr marL="1221153" algn="l" defTabSz="814100" rtl="0" eaLnBrk="1" latinLnBrk="0" hangingPunct="1">
        <a:defRPr sz="1600" kern="1200">
          <a:solidFill>
            <a:schemeClr val="tx1"/>
          </a:solidFill>
          <a:latin typeface="+mn-lt"/>
          <a:ea typeface="+mn-ea"/>
          <a:cs typeface="+mn-cs"/>
        </a:defRPr>
      </a:lvl4pPr>
      <a:lvl5pPr marL="1628211" algn="l" defTabSz="814100" rtl="0" eaLnBrk="1" latinLnBrk="0" hangingPunct="1">
        <a:defRPr sz="1600" kern="1200">
          <a:solidFill>
            <a:schemeClr val="tx1"/>
          </a:solidFill>
          <a:latin typeface="+mn-lt"/>
          <a:ea typeface="+mn-ea"/>
          <a:cs typeface="+mn-cs"/>
        </a:defRPr>
      </a:lvl5pPr>
      <a:lvl6pPr marL="2035268" algn="l" defTabSz="814100" rtl="0" eaLnBrk="1" latinLnBrk="0" hangingPunct="1">
        <a:defRPr sz="1600" kern="1200">
          <a:solidFill>
            <a:schemeClr val="tx1"/>
          </a:solidFill>
          <a:latin typeface="+mn-lt"/>
          <a:ea typeface="+mn-ea"/>
          <a:cs typeface="+mn-cs"/>
        </a:defRPr>
      </a:lvl6pPr>
      <a:lvl7pPr marL="2442324" algn="l" defTabSz="814100" rtl="0" eaLnBrk="1" latinLnBrk="0" hangingPunct="1">
        <a:defRPr sz="1600" kern="1200">
          <a:solidFill>
            <a:schemeClr val="tx1"/>
          </a:solidFill>
          <a:latin typeface="+mn-lt"/>
          <a:ea typeface="+mn-ea"/>
          <a:cs typeface="+mn-cs"/>
        </a:defRPr>
      </a:lvl7pPr>
      <a:lvl8pPr marL="2849378" algn="l" defTabSz="814100" rtl="0" eaLnBrk="1" latinLnBrk="0" hangingPunct="1">
        <a:defRPr sz="1600" kern="1200">
          <a:solidFill>
            <a:schemeClr val="tx1"/>
          </a:solidFill>
          <a:latin typeface="+mn-lt"/>
          <a:ea typeface="+mn-ea"/>
          <a:cs typeface="+mn-cs"/>
        </a:defRPr>
      </a:lvl8pPr>
      <a:lvl9pPr marL="3256432" algn="l" defTabSz="814100"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67" y="4349750"/>
            <a:ext cx="9144000" cy="857250"/>
          </a:xfrm>
          <a:prstGeom prst="rect">
            <a:avLst/>
          </a:prstGeom>
        </p:spPr>
      </p:pic>
      <p:sp>
        <p:nvSpPr>
          <p:cNvPr id="2" name="Title Placeholder 1"/>
          <p:cNvSpPr>
            <a:spLocks noGrp="1"/>
          </p:cNvSpPr>
          <p:nvPr>
            <p:ph type="title"/>
          </p:nvPr>
        </p:nvSpPr>
        <p:spPr>
          <a:xfrm>
            <a:off x="1524000" y="205978"/>
            <a:ext cx="7162800" cy="857250"/>
          </a:xfrm>
          <a:prstGeom prst="rect">
            <a:avLst/>
          </a:prstGeom>
        </p:spPr>
        <p:txBody>
          <a:bodyPr vert="horz" lIns="81459" tIns="40738" rIns="81459" bIns="40738"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81459" tIns="40738" rIns="81459" bIns="40738"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228600" y="4629150"/>
            <a:ext cx="533400" cy="228600"/>
          </a:xfrm>
          <a:prstGeom prst="rect">
            <a:avLst/>
          </a:prstGeom>
        </p:spPr>
        <p:txBody>
          <a:bodyPr vert="horz" lIns="81459" tIns="40738" rIns="81459" bIns="40738" rtlCol="0" anchor="ctr"/>
          <a:lstStyle>
            <a:lvl1pPr algn="r">
              <a:defRPr sz="1400">
                <a:solidFill>
                  <a:schemeClr val="tx1"/>
                </a:solidFill>
              </a:defRPr>
            </a:lvl1pPr>
          </a:lstStyle>
          <a:p>
            <a:pPr defTabSz="814590"/>
            <a:fld id="{213C851E-ED6C-4C91-A38B-C925F00F6B0D}" type="slidenum">
              <a:rPr lang="en-US" smtClean="0">
                <a:solidFill>
                  <a:prstClr val="black"/>
                </a:solidFill>
              </a:rPr>
              <a:pPr defTabSz="814590"/>
              <a:t>‹#›</a:t>
            </a:fld>
            <a:endParaRPr lang="en-US" dirty="0">
              <a:solidFill>
                <a:prstClr val="black"/>
              </a:solidFill>
            </a:endParaRPr>
          </a:p>
        </p:txBody>
      </p:sp>
      <p:pic>
        <p:nvPicPr>
          <p:cNvPr id="2050" name="Picture 2" descr="http://courtnet.courts.state.mn.us/Documents/100/docs/Court_Information_Office/MJB_Color_StackedBorder.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04800" y="20955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239014"/>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ctr" defTabSz="814590" rtl="0" eaLnBrk="1" latinLnBrk="0" hangingPunct="1">
        <a:spcBef>
          <a:spcPct val="0"/>
        </a:spcBef>
        <a:buNone/>
        <a:defRPr sz="4000" kern="1200">
          <a:solidFill>
            <a:schemeClr val="accent2"/>
          </a:solidFill>
          <a:latin typeface="Arial Narrow" panose="020B0606020202030204" pitchFamily="34" charset="0"/>
          <a:ea typeface="+mj-ea"/>
          <a:cs typeface="+mj-cs"/>
        </a:defRPr>
      </a:lvl1pPr>
    </p:titleStyle>
    <p:bodyStyle>
      <a:lvl1pPr marL="305476" indent="-305476" algn="l" defTabSz="814590" rtl="0" eaLnBrk="1" latinLnBrk="0" hangingPunct="1">
        <a:spcBef>
          <a:spcPct val="20000"/>
        </a:spcBef>
        <a:buClr>
          <a:schemeClr val="accent4"/>
        </a:buClr>
        <a:buFont typeface="Arial" panose="020B0604020202020204" pitchFamily="34" charset="0"/>
        <a:buChar char="•"/>
        <a:defRPr sz="2900" kern="1200">
          <a:solidFill>
            <a:schemeClr val="tx1"/>
          </a:solidFill>
          <a:latin typeface="Arial Narrow" panose="020B0606020202030204" pitchFamily="34" charset="0"/>
          <a:ea typeface="+mn-ea"/>
          <a:cs typeface="+mn-cs"/>
        </a:defRPr>
      </a:lvl1pPr>
      <a:lvl2pPr marL="661861" indent="-254550" algn="l" defTabSz="814590" rtl="0" eaLnBrk="1" latinLnBrk="0" hangingPunct="1">
        <a:spcBef>
          <a:spcPct val="20000"/>
        </a:spcBef>
        <a:buClr>
          <a:schemeClr val="accent3"/>
        </a:buClr>
        <a:buFont typeface="Arial" panose="020B0604020202020204" pitchFamily="34" charset="0"/>
        <a:buChar char="–"/>
        <a:defRPr sz="2500" kern="1200">
          <a:solidFill>
            <a:schemeClr val="tx1"/>
          </a:solidFill>
          <a:latin typeface="Arial Narrow" panose="020B0606020202030204" pitchFamily="34" charset="0"/>
          <a:ea typeface="+mn-ea"/>
          <a:cs typeface="+mn-cs"/>
        </a:defRPr>
      </a:lvl2pPr>
      <a:lvl3pPr marL="1018246" indent="-203648" algn="l" defTabSz="814590" rtl="0" eaLnBrk="1" latinLnBrk="0" hangingPunct="1">
        <a:spcBef>
          <a:spcPct val="20000"/>
        </a:spcBef>
        <a:buClr>
          <a:schemeClr val="accent1"/>
        </a:buClr>
        <a:buFont typeface="Arial" panose="020B0604020202020204" pitchFamily="34" charset="0"/>
        <a:buChar char="•"/>
        <a:defRPr sz="2200" kern="1200">
          <a:solidFill>
            <a:schemeClr val="tx1"/>
          </a:solidFill>
          <a:latin typeface="Arial Narrow" panose="020B0606020202030204" pitchFamily="34" charset="0"/>
          <a:ea typeface="+mn-ea"/>
          <a:cs typeface="+mn-cs"/>
        </a:defRPr>
      </a:lvl3pPr>
      <a:lvl4pPr marL="1425543"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32840"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40139"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47437"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54736"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62040" indent="-203648" algn="l" defTabSz="81459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14590" rtl="0" eaLnBrk="1" latinLnBrk="0" hangingPunct="1">
        <a:defRPr sz="1600" kern="1200">
          <a:solidFill>
            <a:schemeClr val="tx1"/>
          </a:solidFill>
          <a:latin typeface="+mn-lt"/>
          <a:ea typeface="+mn-ea"/>
          <a:cs typeface="+mn-cs"/>
        </a:defRPr>
      </a:lvl1pPr>
      <a:lvl2pPr marL="407295" algn="l" defTabSz="814590" rtl="0" eaLnBrk="1" latinLnBrk="0" hangingPunct="1">
        <a:defRPr sz="1600" kern="1200">
          <a:solidFill>
            <a:schemeClr val="tx1"/>
          </a:solidFill>
          <a:latin typeface="+mn-lt"/>
          <a:ea typeface="+mn-ea"/>
          <a:cs typeface="+mn-cs"/>
        </a:defRPr>
      </a:lvl2pPr>
      <a:lvl3pPr marL="814590" algn="l" defTabSz="814590" rtl="0" eaLnBrk="1" latinLnBrk="0" hangingPunct="1">
        <a:defRPr sz="1600" kern="1200">
          <a:solidFill>
            <a:schemeClr val="tx1"/>
          </a:solidFill>
          <a:latin typeface="+mn-lt"/>
          <a:ea typeface="+mn-ea"/>
          <a:cs typeface="+mn-cs"/>
        </a:defRPr>
      </a:lvl3pPr>
      <a:lvl4pPr marL="1221886" algn="l" defTabSz="814590" rtl="0" eaLnBrk="1" latinLnBrk="0" hangingPunct="1">
        <a:defRPr sz="1600" kern="1200">
          <a:solidFill>
            <a:schemeClr val="tx1"/>
          </a:solidFill>
          <a:latin typeface="+mn-lt"/>
          <a:ea typeface="+mn-ea"/>
          <a:cs typeface="+mn-cs"/>
        </a:defRPr>
      </a:lvl4pPr>
      <a:lvl5pPr marL="1629189" algn="l" defTabSz="814590" rtl="0" eaLnBrk="1" latinLnBrk="0" hangingPunct="1">
        <a:defRPr sz="1600" kern="1200">
          <a:solidFill>
            <a:schemeClr val="tx1"/>
          </a:solidFill>
          <a:latin typeface="+mn-lt"/>
          <a:ea typeface="+mn-ea"/>
          <a:cs typeface="+mn-cs"/>
        </a:defRPr>
      </a:lvl5pPr>
      <a:lvl6pPr marL="2036490" algn="l" defTabSz="814590" rtl="0" eaLnBrk="1" latinLnBrk="0" hangingPunct="1">
        <a:defRPr sz="1600" kern="1200">
          <a:solidFill>
            <a:schemeClr val="tx1"/>
          </a:solidFill>
          <a:latin typeface="+mn-lt"/>
          <a:ea typeface="+mn-ea"/>
          <a:cs typeface="+mn-cs"/>
        </a:defRPr>
      </a:lvl6pPr>
      <a:lvl7pPr marL="2443789" algn="l" defTabSz="814590" rtl="0" eaLnBrk="1" latinLnBrk="0" hangingPunct="1">
        <a:defRPr sz="1600" kern="1200">
          <a:solidFill>
            <a:schemeClr val="tx1"/>
          </a:solidFill>
          <a:latin typeface="+mn-lt"/>
          <a:ea typeface="+mn-ea"/>
          <a:cs typeface="+mn-cs"/>
        </a:defRPr>
      </a:lvl7pPr>
      <a:lvl8pPr marL="2851088" algn="l" defTabSz="814590" rtl="0" eaLnBrk="1" latinLnBrk="0" hangingPunct="1">
        <a:defRPr sz="1600" kern="1200">
          <a:solidFill>
            <a:schemeClr val="tx1"/>
          </a:solidFill>
          <a:latin typeface="+mn-lt"/>
          <a:ea typeface="+mn-ea"/>
          <a:cs typeface="+mn-cs"/>
        </a:defRPr>
      </a:lvl8pPr>
      <a:lvl9pPr marL="3258387" algn="l" defTabSz="81459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mncourts.gov/?page=5112"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0" y="3333750"/>
            <a:ext cx="4419600" cy="1676400"/>
          </a:xfrm>
        </p:spPr>
        <p:txBody>
          <a:bodyPr>
            <a:normAutofit fontScale="77500" lnSpcReduction="20000"/>
          </a:bodyPr>
          <a:lstStyle/>
          <a:p>
            <a:r>
              <a:rPr lang="en-US" dirty="0" smtClean="0"/>
              <a:t>Presented by:</a:t>
            </a:r>
            <a:endParaRPr lang="en-US" dirty="0"/>
          </a:p>
          <a:p>
            <a:r>
              <a:rPr lang="en-US" dirty="0" smtClean="0"/>
              <a:t>Michael B. Johnson</a:t>
            </a:r>
          </a:p>
          <a:p>
            <a:r>
              <a:rPr lang="en-US" dirty="0" smtClean="0"/>
              <a:t>Senior Legal Counsel</a:t>
            </a:r>
          </a:p>
          <a:p>
            <a:r>
              <a:rPr lang="en-US" dirty="0" smtClean="0"/>
              <a:t>State Court Administrator’s Office</a:t>
            </a:r>
          </a:p>
        </p:txBody>
      </p:sp>
      <p:sp>
        <p:nvSpPr>
          <p:cNvPr id="5" name="Title 1"/>
          <p:cNvSpPr>
            <a:spLocks noGrp="1"/>
          </p:cNvSpPr>
          <p:nvPr>
            <p:ph type="ctrTitle"/>
          </p:nvPr>
        </p:nvSpPr>
        <p:spPr>
          <a:xfrm>
            <a:off x="381000" y="76200"/>
            <a:ext cx="8458200" cy="3276600"/>
          </a:xfrm>
        </p:spPr>
        <p:txBody>
          <a:bodyPr>
            <a:normAutofit/>
          </a:bodyPr>
          <a:lstStyle/>
          <a:p>
            <a:r>
              <a:rPr lang="en-US" dirty="0">
                <a:latin typeface="Arial" panose="020B0604020202020204" pitchFamily="34" charset="0"/>
                <a:cs typeface="Arial" panose="020B0604020202020204" pitchFamily="34" charset="0"/>
              </a:rPr>
              <a:t>New Minnesota Court Rules: Overview of the Civil, General, and Access </a:t>
            </a:r>
            <a:r>
              <a:rPr lang="en-US" dirty="0" smtClean="0">
                <a:latin typeface="Arial" panose="020B0604020202020204" pitchFamily="34" charset="0"/>
                <a:cs typeface="Arial" panose="020B0604020202020204" pitchFamily="34" charset="0"/>
              </a:rPr>
              <a:t>Rules</a:t>
            </a:r>
            <a:endParaRPr lang="en-US" dirty="0">
              <a:latin typeface="Arial" panose="020B0604020202020204" pitchFamily="34" charset="0"/>
              <a:cs typeface="Arial" panose="020B0604020202020204" pitchFamily="34" charset="0"/>
            </a:endParaRPr>
          </a:p>
        </p:txBody>
      </p:sp>
      <p:pic>
        <p:nvPicPr>
          <p:cNvPr id="1026" name="Picture 2" descr="http://courtnet.courts.state.mn.us/Documents/100/docs/Court_Information_Office/MJB_Color_StackedBord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63855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501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Civil Rule: Notarization Alternative</a:t>
            </a:r>
            <a:endParaRPr lang="en-US" dirty="0"/>
          </a:p>
        </p:txBody>
      </p:sp>
      <p:sp>
        <p:nvSpPr>
          <p:cNvPr id="3" name="Content Placeholder 2"/>
          <p:cNvSpPr>
            <a:spLocks noGrp="1"/>
          </p:cNvSpPr>
          <p:nvPr>
            <p:ph idx="1"/>
          </p:nvPr>
        </p:nvSpPr>
        <p:spPr/>
        <p:txBody>
          <a:bodyPr>
            <a:normAutofit/>
          </a:bodyPr>
          <a:lstStyle/>
          <a:p>
            <a:r>
              <a:rPr lang="en-US" dirty="0" smtClean="0"/>
              <a:t>Discussed extensively by civil rules committee</a:t>
            </a:r>
          </a:p>
          <a:p>
            <a:r>
              <a:rPr lang="en-US" dirty="0" smtClean="0"/>
              <a:t>Fraud concerns</a:t>
            </a:r>
          </a:p>
          <a:p>
            <a:r>
              <a:rPr lang="en-US" dirty="0" smtClean="0"/>
              <a:t>Possible solutions include providing opposing party extra time to locate alleged signing person to confirm.  </a:t>
            </a:r>
          </a:p>
          <a:p>
            <a:r>
              <a:rPr lang="en-US" dirty="0" smtClean="0"/>
              <a:t>See</a:t>
            </a:r>
            <a:r>
              <a:rPr lang="en-US" dirty="0"/>
              <a:t>, e.g., </a:t>
            </a:r>
            <a:r>
              <a:rPr lang="en-US" dirty="0" smtClean="0"/>
              <a:t>Pinson </a:t>
            </a:r>
            <a:r>
              <a:rPr lang="en-US" dirty="0"/>
              <a:t>v. U.S. Dep't of </a:t>
            </a:r>
            <a:r>
              <a:rPr lang="en-US" dirty="0" smtClean="0"/>
              <a:t>Justice</a:t>
            </a:r>
            <a:r>
              <a:rPr lang="en-US" dirty="0"/>
              <a:t>, No. CV 12-1872 (RC), 2014 WL 4829309, at </a:t>
            </a:r>
            <a:r>
              <a:rPr lang="en-US" dirty="0" smtClean="0"/>
              <a:t>6 </a:t>
            </a:r>
            <a:r>
              <a:rPr lang="en-US" dirty="0"/>
              <a:t>(D.D.C. Sept. 30, 2014)</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99728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Civil Rule: Interstate Subpoena</a:t>
            </a:r>
            <a:endParaRPr lang="en-US" dirty="0"/>
          </a:p>
        </p:txBody>
      </p:sp>
      <p:sp>
        <p:nvSpPr>
          <p:cNvPr id="3" name="Content Placeholder 2"/>
          <p:cNvSpPr>
            <a:spLocks noGrp="1"/>
          </p:cNvSpPr>
          <p:nvPr>
            <p:ph idx="1"/>
          </p:nvPr>
        </p:nvSpPr>
        <p:spPr/>
        <p:txBody>
          <a:bodyPr/>
          <a:lstStyle/>
          <a:p>
            <a:r>
              <a:rPr lang="en-US" dirty="0" smtClean="0"/>
              <a:t>MN subpoena based on “foreign subpoena” issued </a:t>
            </a:r>
            <a:r>
              <a:rPr lang="en-US" dirty="0"/>
              <a:t>by a court of record of any other United States </a:t>
            </a:r>
            <a:r>
              <a:rPr lang="en-US" dirty="0" smtClean="0"/>
              <a:t>jurisdiction</a:t>
            </a:r>
          </a:p>
          <a:p>
            <a:r>
              <a:rPr lang="en-US" dirty="0" smtClean="0"/>
              <a:t>The </a:t>
            </a:r>
            <a:r>
              <a:rPr lang="en-US" dirty="0"/>
              <a:t>Minnesota subpoena incorporates the foreign subpoena’s </a:t>
            </a:r>
            <a:r>
              <a:rPr lang="en-US" dirty="0" smtClean="0"/>
              <a:t>terms</a:t>
            </a:r>
          </a:p>
          <a:p>
            <a:r>
              <a:rPr lang="en-US" dirty="0" smtClean="0"/>
              <a:t>AKA: Uniform </a:t>
            </a:r>
            <a:r>
              <a:rPr lang="en-US" dirty="0"/>
              <a:t>Interstate Deposition and Discovery </a:t>
            </a:r>
            <a:r>
              <a:rPr lang="en-US" dirty="0" smtClean="0"/>
              <a:t>Act</a:t>
            </a:r>
          </a:p>
          <a:p>
            <a:r>
              <a:rPr lang="en-US" dirty="0" smtClean="0"/>
              <a:t>Uniform act makes other jurisdiction case law useful </a:t>
            </a:r>
          </a:p>
          <a:p>
            <a:pPr marL="3258392" lvl="8" indent="0">
              <a:buNone/>
            </a:pPr>
            <a:r>
              <a:rPr lang="en-US" dirty="0" smtClean="0"/>
              <a:t>			Minn. R. Civ. P. 45.06</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94204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Mandatory e-Filers</a:t>
            </a:r>
            <a:endParaRPr lang="en-US" dirty="0"/>
          </a:p>
        </p:txBody>
      </p:sp>
      <p:sp>
        <p:nvSpPr>
          <p:cNvPr id="3" name="Content Placeholder 2"/>
          <p:cNvSpPr>
            <a:spLocks noGrp="1"/>
          </p:cNvSpPr>
          <p:nvPr>
            <p:ph idx="1"/>
          </p:nvPr>
        </p:nvSpPr>
        <p:spPr/>
        <p:txBody>
          <a:bodyPr>
            <a:normAutofit lnSpcReduction="10000"/>
          </a:bodyPr>
          <a:lstStyle/>
          <a:p>
            <a:r>
              <a:rPr lang="en-US" dirty="0" smtClean="0"/>
              <a:t>e-Filing mandatory for </a:t>
            </a:r>
          </a:p>
          <a:p>
            <a:pPr lvl="1"/>
            <a:r>
              <a:rPr lang="en-US" dirty="0" smtClean="0"/>
              <a:t>attorneys (except attorneys representing Indian tribes in CHIPS and Adoption cases), </a:t>
            </a:r>
          </a:p>
          <a:p>
            <a:pPr lvl="1"/>
            <a:r>
              <a:rPr lang="en-US" dirty="0" smtClean="0"/>
              <a:t>government agencies (including sheriff, social workers), and </a:t>
            </a:r>
          </a:p>
          <a:p>
            <a:pPr lvl="1"/>
            <a:r>
              <a:rPr lang="en-US" dirty="0" smtClean="0"/>
              <a:t>guardians ad litem</a:t>
            </a:r>
          </a:p>
          <a:p>
            <a:r>
              <a:rPr lang="en-US" dirty="0" smtClean="0"/>
              <a:t>Effective 7/1/15 in pilot counties and 7/1/16 statewide</a:t>
            </a:r>
          </a:p>
          <a:p>
            <a:pPr marL="1221895" lvl="3" indent="0">
              <a:buNone/>
            </a:pPr>
            <a:r>
              <a:rPr lang="en-US" dirty="0" smtClean="0"/>
              <a:t>Minn. Gen. R. </a:t>
            </a:r>
            <a:r>
              <a:rPr lang="en-US" dirty="0" err="1" smtClean="0"/>
              <a:t>Prac</a:t>
            </a:r>
            <a:r>
              <a:rPr lang="en-US" dirty="0" smtClean="0"/>
              <a:t>. 14.01(b)(1</a:t>
            </a:r>
            <a:r>
              <a:rPr lang="en-US" dirty="0"/>
              <a:t>); Minn. </a:t>
            </a:r>
            <a:r>
              <a:rPr lang="en-US" dirty="0" smtClean="0"/>
              <a:t>R. Juv</a:t>
            </a:r>
            <a:r>
              <a:rPr lang="en-US" dirty="0"/>
              <a:t>. Prot. P. </a:t>
            </a:r>
            <a:r>
              <a:rPr lang="en-US" dirty="0" smtClean="0"/>
              <a:t>3.06</a:t>
            </a:r>
            <a:r>
              <a:rPr lang="en-US" dirty="0"/>
              <a:t>; Minn. </a:t>
            </a:r>
            <a:r>
              <a:rPr lang="en-US" dirty="0" smtClean="0"/>
              <a:t> R. </a:t>
            </a:r>
            <a:r>
              <a:rPr lang="en-US" dirty="0" err="1" smtClean="0"/>
              <a:t>Adop</a:t>
            </a:r>
            <a:r>
              <a:rPr lang="en-US" dirty="0"/>
              <a:t>. P. </a:t>
            </a:r>
            <a:r>
              <a:rPr lang="en-US" dirty="0" smtClean="0"/>
              <a:t> 3.09 </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96173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General Rule: Voluntary e-Filing</a:t>
            </a:r>
            <a:endParaRPr lang="en-US" dirty="0"/>
          </a:p>
        </p:txBody>
      </p:sp>
      <p:sp>
        <p:nvSpPr>
          <p:cNvPr id="3" name="Content Placeholder 2"/>
          <p:cNvSpPr>
            <a:spLocks noGrp="1"/>
          </p:cNvSpPr>
          <p:nvPr>
            <p:ph idx="1"/>
          </p:nvPr>
        </p:nvSpPr>
        <p:spPr/>
        <p:txBody>
          <a:bodyPr>
            <a:normAutofit/>
          </a:bodyPr>
          <a:lstStyle/>
          <a:p>
            <a:r>
              <a:rPr lang="en-US" dirty="0" smtClean="0"/>
              <a:t>All filers who aren’t mandated to e-file can choose to e-file</a:t>
            </a:r>
          </a:p>
          <a:p>
            <a:r>
              <a:rPr lang="en-US" dirty="0" smtClean="0"/>
              <a:t>Once </a:t>
            </a:r>
            <a:r>
              <a:rPr lang="en-US" dirty="0"/>
              <a:t>you’re in, you’re </a:t>
            </a:r>
            <a:r>
              <a:rPr lang="en-US" dirty="0" smtClean="0"/>
              <a:t>in, unless judge orders otherwise</a:t>
            </a:r>
          </a:p>
          <a:p>
            <a:r>
              <a:rPr lang="en-US" dirty="0" smtClean="0"/>
              <a:t>Judge can </a:t>
            </a:r>
            <a:r>
              <a:rPr lang="en-US" dirty="0"/>
              <a:t>mandate use of e-filing by order for most participants</a:t>
            </a:r>
          </a:p>
          <a:p>
            <a:r>
              <a:rPr lang="en-US" dirty="0" smtClean="0"/>
              <a:t>Judge can </a:t>
            </a:r>
            <a:r>
              <a:rPr lang="en-US" dirty="0"/>
              <a:t>Kick </a:t>
            </a:r>
            <a:r>
              <a:rPr lang="en-US" dirty="0" err="1"/>
              <a:t>eFiler</a:t>
            </a:r>
            <a:r>
              <a:rPr lang="en-US" dirty="0"/>
              <a:t> out of e-filing if they misuse </a:t>
            </a:r>
            <a:r>
              <a:rPr lang="en-US" dirty="0" smtClean="0"/>
              <a:t>it</a:t>
            </a:r>
            <a:endParaRPr lang="en-US" dirty="0"/>
          </a:p>
          <a:p>
            <a:pPr marL="1221895" lvl="3" indent="0">
              <a:buNone/>
            </a:pPr>
            <a:r>
              <a:rPr lang="de-DE" dirty="0" smtClean="0"/>
              <a:t>				Minn</a:t>
            </a:r>
            <a:r>
              <a:rPr lang="de-DE" dirty="0"/>
              <a:t>. Gen. R. Prac. </a:t>
            </a:r>
            <a:r>
              <a:rPr lang="de-DE" dirty="0" smtClean="0"/>
              <a:t>14.01(b)</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86992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an Exemption from </a:t>
            </a:r>
            <a:r>
              <a:rPr lang="en-US" dirty="0" err="1" smtClean="0"/>
              <a:t>eFiling</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Judges rule on requests for exemptions from </a:t>
            </a:r>
            <a:r>
              <a:rPr lang="en-US" dirty="0" err="1" smtClean="0"/>
              <a:t>eFiling</a:t>
            </a:r>
            <a:endParaRPr lang="en-US" dirty="0" smtClean="0"/>
          </a:p>
          <a:p>
            <a:r>
              <a:rPr lang="en-US" dirty="0" smtClean="0"/>
              <a:t>Rarely granted in pilot sites</a:t>
            </a:r>
          </a:p>
          <a:p>
            <a:r>
              <a:rPr lang="en-US" dirty="0" smtClean="0"/>
              <a:t>Recommend courts have a process to address situation where mandatory </a:t>
            </a:r>
            <a:r>
              <a:rPr lang="en-US" dirty="0" err="1" smtClean="0"/>
              <a:t>eFiler</a:t>
            </a:r>
            <a:r>
              <a:rPr lang="en-US" dirty="0" smtClean="0"/>
              <a:t> tries to submit paper documents</a:t>
            </a:r>
            <a:endParaRPr lang="en-US" dirty="0"/>
          </a:p>
          <a:p>
            <a:pPr marL="1221895" lvl="3" indent="0">
              <a:buNone/>
            </a:pPr>
            <a:r>
              <a:rPr lang="de-DE" dirty="0" smtClean="0"/>
              <a:t>				Minn</a:t>
            </a:r>
            <a:r>
              <a:rPr lang="de-DE" dirty="0"/>
              <a:t>. Gen. R. Prac. </a:t>
            </a:r>
            <a:r>
              <a:rPr lang="de-DE" dirty="0" smtClean="0"/>
              <a:t>14.01(b)</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85672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Don’t </a:t>
            </a:r>
            <a:r>
              <a:rPr lang="en-US" dirty="0" err="1" smtClean="0"/>
              <a:t>eFile</a:t>
            </a:r>
            <a:r>
              <a:rPr lang="en-US" dirty="0" smtClean="0"/>
              <a:t> These</a:t>
            </a:r>
            <a:endParaRPr lang="en-US" dirty="0"/>
          </a:p>
        </p:txBody>
      </p:sp>
      <p:sp>
        <p:nvSpPr>
          <p:cNvPr id="3" name="Content Placeholder 2"/>
          <p:cNvSpPr>
            <a:spLocks noGrp="1"/>
          </p:cNvSpPr>
          <p:nvPr>
            <p:ph idx="1"/>
          </p:nvPr>
        </p:nvSpPr>
        <p:spPr/>
        <p:txBody>
          <a:bodyPr>
            <a:normAutofit fontScale="92500"/>
          </a:bodyPr>
          <a:lstStyle/>
          <a:p>
            <a:r>
              <a:rPr lang="en-US" dirty="0"/>
              <a:t>wills deposited for safekeeping/parental notification bypass</a:t>
            </a:r>
          </a:p>
          <a:p>
            <a:r>
              <a:rPr lang="en-US" dirty="0" smtClean="0"/>
              <a:t>Trial </a:t>
            </a:r>
            <a:r>
              <a:rPr lang="en-US" dirty="0"/>
              <a:t>exhibits</a:t>
            </a:r>
          </a:p>
          <a:p>
            <a:r>
              <a:rPr lang="en-US" dirty="0" smtClean="0"/>
              <a:t>Cover </a:t>
            </a:r>
            <a:r>
              <a:rPr lang="en-US" dirty="0"/>
              <a:t>letters that merely introduce the contents of a filing  </a:t>
            </a:r>
          </a:p>
          <a:p>
            <a:r>
              <a:rPr lang="en-US" dirty="0"/>
              <a:t>Letters presenting formal requests such as for hearing, for special handling, etc. should be e-Filed as “Correspondence.”</a:t>
            </a:r>
          </a:p>
          <a:p>
            <a:r>
              <a:rPr lang="en-US" dirty="0"/>
              <a:t>Don’t e-File ICMC Data Sheets (Family Court)</a:t>
            </a:r>
          </a:p>
          <a:p>
            <a:pPr marL="1221895" lvl="3" indent="0">
              <a:buNone/>
            </a:pPr>
            <a:r>
              <a:rPr lang="en-US" dirty="0"/>
              <a:t>Judicial Council Policy 520.1 § </a:t>
            </a:r>
            <a:r>
              <a:rPr lang="en-US" dirty="0" smtClean="0"/>
              <a:t>IV; </a:t>
            </a:r>
            <a:r>
              <a:rPr lang="de-DE" dirty="0" smtClean="0"/>
              <a:t>Minn</a:t>
            </a:r>
            <a:r>
              <a:rPr lang="de-DE" dirty="0"/>
              <a:t>. Gen. R. Prac. </a:t>
            </a:r>
            <a:r>
              <a:rPr lang="de-DE" dirty="0" smtClean="0"/>
              <a:t>14.01(b)</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3006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eFile</a:t>
            </a:r>
            <a:r>
              <a:rPr lang="en-US" dirty="0" smtClean="0"/>
              <a:t> Timing</a:t>
            </a:r>
            <a:endParaRPr lang="en-US" dirty="0"/>
          </a:p>
        </p:txBody>
      </p:sp>
      <p:sp>
        <p:nvSpPr>
          <p:cNvPr id="3" name="Content Placeholder 2"/>
          <p:cNvSpPr>
            <a:spLocks noGrp="1"/>
          </p:cNvSpPr>
          <p:nvPr>
            <p:ph idx="1"/>
          </p:nvPr>
        </p:nvSpPr>
        <p:spPr/>
        <p:txBody>
          <a:bodyPr>
            <a:normAutofit/>
          </a:bodyPr>
          <a:lstStyle/>
          <a:p>
            <a:r>
              <a:rPr lang="en-US" dirty="0"/>
              <a:t>Upon transmittal to EFS, unless not accepted by court </a:t>
            </a:r>
          </a:p>
          <a:p>
            <a:r>
              <a:rPr lang="en-US" dirty="0"/>
              <a:t>Transmittal date and time stamped upon acceptance</a:t>
            </a:r>
          </a:p>
          <a:p>
            <a:r>
              <a:rPr lang="en-US" dirty="0"/>
              <a:t>Limited rejection reasons </a:t>
            </a:r>
            <a:r>
              <a:rPr lang="en-US" dirty="0" smtClean="0"/>
              <a:t>(e.g. discovery, discussed above)</a:t>
            </a:r>
            <a:endParaRPr lang="en-US" dirty="0"/>
          </a:p>
          <a:p>
            <a:r>
              <a:rPr lang="en-US" dirty="0"/>
              <a:t>Proposed orders not stamped</a:t>
            </a:r>
          </a:p>
          <a:p>
            <a:pPr marL="1221895" lvl="3" indent="0">
              <a:buNone/>
            </a:pPr>
            <a:r>
              <a:rPr lang="en-US" dirty="0"/>
              <a:t>			Minn. Gen. R. </a:t>
            </a:r>
            <a:r>
              <a:rPr lang="en-US" dirty="0" err="1"/>
              <a:t>Prac</a:t>
            </a:r>
            <a:r>
              <a:rPr lang="en-US" dirty="0"/>
              <a:t>. 14.03(d); </a:t>
            </a:r>
            <a:r>
              <a:rPr lang="en-US" dirty="0" err="1"/>
              <a:t>Minn</a:t>
            </a:r>
            <a:r>
              <a:rPr lang="en-US" dirty="0"/>
              <a:t> R. Civ. P. </a:t>
            </a:r>
            <a:r>
              <a:rPr lang="en-US" dirty="0" smtClean="0"/>
              <a:t>5.04</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81770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eFile</a:t>
            </a:r>
            <a:r>
              <a:rPr lang="en-US" dirty="0" smtClean="0"/>
              <a:t> Document Format</a:t>
            </a:r>
            <a:endParaRPr lang="en-US" dirty="0"/>
          </a:p>
        </p:txBody>
      </p:sp>
      <p:sp>
        <p:nvSpPr>
          <p:cNvPr id="3" name="Content Placeholder 2"/>
          <p:cNvSpPr>
            <a:spLocks noGrp="1"/>
          </p:cNvSpPr>
          <p:nvPr>
            <p:ph idx="1"/>
          </p:nvPr>
        </p:nvSpPr>
        <p:spPr/>
        <p:txBody>
          <a:bodyPr>
            <a:normAutofit lnSpcReduction="10000"/>
          </a:bodyPr>
          <a:lstStyle/>
          <a:p>
            <a:r>
              <a:rPr lang="en-US" dirty="0"/>
              <a:t>All documents filed with the court, and all exhibits offered at trial, must have consecutive page numbers.  </a:t>
            </a:r>
          </a:p>
          <a:p>
            <a:pPr marL="1221895" lvl="3" indent="0">
              <a:buNone/>
            </a:pPr>
            <a:r>
              <a:rPr lang="en-US" dirty="0"/>
              <a:t>					Minn. Gen. R. </a:t>
            </a:r>
            <a:r>
              <a:rPr lang="en-US" dirty="0" err="1"/>
              <a:t>Prac</a:t>
            </a:r>
            <a:r>
              <a:rPr lang="en-US" dirty="0"/>
              <a:t>. 16.</a:t>
            </a:r>
          </a:p>
          <a:p>
            <a:r>
              <a:rPr lang="en-US" dirty="0"/>
              <a:t>All </a:t>
            </a:r>
            <a:r>
              <a:rPr lang="en-US" dirty="0" err="1"/>
              <a:t>eFiled</a:t>
            </a:r>
            <a:r>
              <a:rPr lang="en-US" dirty="0"/>
              <a:t> documents must comply with the formatting requirements in the </a:t>
            </a:r>
            <a:r>
              <a:rPr lang="en-US" i="1" dirty="0"/>
              <a:t>Minnesota District Court Registered User Guide for Electronic Filing</a:t>
            </a:r>
            <a:r>
              <a:rPr lang="en-US" dirty="0"/>
              <a:t> on mncourts.gov.</a:t>
            </a:r>
          </a:p>
          <a:p>
            <a:pPr marL="1221895" lvl="3" indent="0">
              <a:buNone/>
            </a:pPr>
            <a:r>
              <a:rPr lang="en-US" dirty="0"/>
              <a:t>					Minn. Gen. R. </a:t>
            </a:r>
            <a:r>
              <a:rPr lang="en-US" dirty="0" err="1"/>
              <a:t>Prac</a:t>
            </a:r>
            <a:r>
              <a:rPr lang="en-US" dirty="0"/>
              <a:t>.  14.03(g).</a:t>
            </a:r>
          </a:p>
          <a:p>
            <a:r>
              <a:rPr lang="en-US" dirty="0"/>
              <a:t>NOT rejection </a:t>
            </a:r>
            <a:r>
              <a:rPr lang="en-US" dirty="0" smtClean="0"/>
              <a:t>reasons</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87450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Non-conforming Document </a:t>
            </a:r>
            <a:endParaRPr lang="en-US" dirty="0"/>
          </a:p>
        </p:txBody>
      </p:sp>
      <p:sp>
        <p:nvSpPr>
          <p:cNvPr id="3" name="Content Placeholder 2"/>
          <p:cNvSpPr>
            <a:spLocks noGrp="1"/>
          </p:cNvSpPr>
          <p:nvPr>
            <p:ph idx="1"/>
          </p:nvPr>
        </p:nvSpPr>
        <p:spPr/>
        <p:txBody>
          <a:bodyPr>
            <a:normAutofit lnSpcReduction="10000"/>
          </a:bodyPr>
          <a:lstStyle/>
          <a:p>
            <a:r>
              <a:rPr lang="en-US" sz="3100" dirty="0" smtClean="0"/>
              <a:t>May bring motion to file non-conforming format when:</a:t>
            </a:r>
          </a:p>
          <a:p>
            <a:pPr lvl="1"/>
            <a:r>
              <a:rPr lang="en-US" dirty="0" smtClean="0"/>
              <a:t>Not </a:t>
            </a:r>
            <a:r>
              <a:rPr lang="en-US" dirty="0"/>
              <a:t>feasible </a:t>
            </a:r>
            <a:r>
              <a:rPr lang="en-US" dirty="0" smtClean="0"/>
              <a:t>to </a:t>
            </a:r>
            <a:r>
              <a:rPr lang="en-US" dirty="0"/>
              <a:t>convert a document to an authorized electronic </a:t>
            </a:r>
            <a:r>
              <a:rPr lang="en-US" dirty="0" smtClean="0"/>
              <a:t>format </a:t>
            </a:r>
            <a:r>
              <a:rPr lang="en-US" dirty="0"/>
              <a:t>by scanning, imaging, or other means, or </a:t>
            </a:r>
            <a:endParaRPr lang="en-US" dirty="0" smtClean="0"/>
          </a:p>
          <a:p>
            <a:pPr lvl="1"/>
            <a:r>
              <a:rPr lang="en-US" dirty="0"/>
              <a:t>D</a:t>
            </a:r>
            <a:r>
              <a:rPr lang="en-US" dirty="0" smtClean="0"/>
              <a:t>ocument </a:t>
            </a:r>
            <a:r>
              <a:rPr lang="en-US" dirty="0"/>
              <a:t>cannot reasonably be transmitted through the E-Filing System </a:t>
            </a:r>
            <a:r>
              <a:rPr lang="en-US" dirty="0" smtClean="0"/>
              <a:t>due to document’s </a:t>
            </a:r>
            <a:r>
              <a:rPr lang="en-US" dirty="0"/>
              <a:t>technical </a:t>
            </a:r>
            <a:r>
              <a:rPr lang="en-US" dirty="0" smtClean="0"/>
              <a:t>nature and/or size</a:t>
            </a:r>
          </a:p>
          <a:p>
            <a:r>
              <a:rPr lang="en-US" sz="3100" dirty="0" smtClean="0"/>
              <a:t>File motion electronically, and if granted, serve non-conforming document conventionally.  </a:t>
            </a:r>
          </a:p>
          <a:p>
            <a:pPr marL="1221895" lvl="3" indent="0">
              <a:buNone/>
            </a:pPr>
            <a:r>
              <a:rPr lang="en-US" dirty="0"/>
              <a:t>	</a:t>
            </a:r>
            <a:r>
              <a:rPr lang="en-US" dirty="0" smtClean="0"/>
              <a:t>				Minn. Gen. </a:t>
            </a:r>
            <a:r>
              <a:rPr lang="en-US" dirty="0"/>
              <a:t>R. </a:t>
            </a:r>
            <a:r>
              <a:rPr lang="en-US" dirty="0" err="1" smtClean="0"/>
              <a:t>Prac</a:t>
            </a:r>
            <a:r>
              <a:rPr lang="en-US" dirty="0" smtClean="0"/>
              <a:t>.  </a:t>
            </a:r>
            <a:r>
              <a:rPr lang="en-US" dirty="0"/>
              <a:t>14.03(g</a:t>
            </a:r>
            <a:r>
              <a:rPr lang="en-US" dirty="0" smtClean="0"/>
              <a:t>).</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80905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In Camera Reviews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Party must seek court permission, with notice to other party, before submitting documents for </a:t>
            </a:r>
            <a:r>
              <a:rPr lang="en-US" dirty="0"/>
              <a:t>“in camera” review </a:t>
            </a:r>
            <a:endParaRPr lang="en-US" dirty="0" smtClean="0"/>
          </a:p>
          <a:p>
            <a:r>
              <a:rPr lang="en-US" dirty="0" smtClean="0"/>
              <a:t>Submit document outside </a:t>
            </a:r>
            <a:r>
              <a:rPr lang="en-US" dirty="0" err="1" smtClean="0"/>
              <a:t>eFiling</a:t>
            </a:r>
            <a:r>
              <a:rPr lang="en-US" dirty="0" smtClean="0"/>
              <a:t> System by postal mail to the judge OR</a:t>
            </a:r>
          </a:p>
          <a:p>
            <a:r>
              <a:rPr lang="en-US" dirty="0" smtClean="0"/>
              <a:t>If permitted by judge, transmit to designated email address</a:t>
            </a:r>
          </a:p>
          <a:p>
            <a:r>
              <a:rPr lang="en-US" dirty="0" smtClean="0"/>
              <a:t>All in camera review documents must </a:t>
            </a:r>
            <a:r>
              <a:rPr lang="en-US" dirty="0"/>
              <a:t>be sealed and retained as part of the record unless otherwise directed by the presiding </a:t>
            </a:r>
            <a:r>
              <a:rPr lang="en-US" dirty="0" smtClean="0"/>
              <a:t>judge.</a:t>
            </a:r>
          </a:p>
          <a:p>
            <a:endParaRPr lang="en-US" dirty="0"/>
          </a:p>
          <a:p>
            <a:pPr marL="1221895" lvl="3" indent="0">
              <a:buNone/>
            </a:pPr>
            <a:r>
              <a:rPr lang="de-DE" dirty="0" smtClean="0"/>
              <a:t>				Minn</a:t>
            </a:r>
            <a:r>
              <a:rPr lang="de-DE" dirty="0"/>
              <a:t>. Gen. R. Prac. </a:t>
            </a:r>
            <a:r>
              <a:rPr lang="de-DE" dirty="0" smtClean="0"/>
              <a:t>14.06</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66332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Rules Changes</a:t>
            </a:r>
            <a:endParaRPr lang="en-US" dirty="0"/>
          </a:p>
        </p:txBody>
      </p:sp>
      <p:sp>
        <p:nvSpPr>
          <p:cNvPr id="3" name="Content Placeholder 2"/>
          <p:cNvSpPr>
            <a:spLocks noGrp="1"/>
          </p:cNvSpPr>
          <p:nvPr>
            <p:ph idx="1"/>
          </p:nvPr>
        </p:nvSpPr>
        <p:spPr/>
        <p:txBody>
          <a:bodyPr>
            <a:normAutofit/>
          </a:bodyPr>
          <a:lstStyle/>
          <a:p>
            <a:r>
              <a:rPr lang="en-US" dirty="0" smtClean="0"/>
              <a:t>Changes Effective July 1, 2015</a:t>
            </a:r>
          </a:p>
          <a:p>
            <a:r>
              <a:rPr lang="en-US" dirty="0" smtClean="0"/>
              <a:t>RTFR  = Read The Friendly Rules!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pPr/>
              <a:t>2</a:t>
            </a:fld>
            <a:endParaRPr lang="en-US" dirty="0"/>
          </a:p>
        </p:txBody>
      </p:sp>
    </p:spTree>
    <p:extLst>
      <p:ext uri="{BB962C8B-B14F-4D97-AF65-F5344CB8AC3E}">
        <p14:creationId xmlns:p14="http://schemas.microsoft.com/office/powerpoint/2010/main" val="89062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Fax is Not Dead</a:t>
            </a:r>
            <a:endParaRPr lang="en-US" dirty="0"/>
          </a:p>
        </p:txBody>
      </p:sp>
      <p:sp>
        <p:nvSpPr>
          <p:cNvPr id="3" name="Content Placeholder 2"/>
          <p:cNvSpPr>
            <a:spLocks noGrp="1"/>
          </p:cNvSpPr>
          <p:nvPr>
            <p:ph idx="1"/>
          </p:nvPr>
        </p:nvSpPr>
        <p:spPr/>
        <p:txBody>
          <a:bodyPr>
            <a:normAutofit/>
          </a:bodyPr>
          <a:lstStyle/>
          <a:p>
            <a:r>
              <a:rPr lang="en-US" dirty="0" smtClean="0"/>
              <a:t>Facsimile filing continues for those not mandated to </a:t>
            </a:r>
            <a:r>
              <a:rPr lang="en-US" dirty="0" err="1" smtClean="0"/>
              <a:t>eFile</a:t>
            </a:r>
            <a:endParaRPr lang="en-US" dirty="0"/>
          </a:p>
          <a:p>
            <a:pPr marL="356385" lvl="1" indent="0">
              <a:buNone/>
            </a:pPr>
            <a:r>
              <a:rPr lang="en-US" dirty="0" smtClean="0"/>
              <a:t>					Minn</a:t>
            </a:r>
            <a:r>
              <a:rPr lang="en-US" dirty="0"/>
              <a:t>. Gen. </a:t>
            </a:r>
            <a:r>
              <a:rPr lang="en-US" dirty="0" smtClean="0"/>
              <a:t>R. </a:t>
            </a:r>
            <a:r>
              <a:rPr lang="en-US" dirty="0" err="1" smtClean="0"/>
              <a:t>Prac</a:t>
            </a:r>
            <a:r>
              <a:rPr lang="en-US" dirty="0" smtClean="0"/>
              <a:t>. </a:t>
            </a:r>
            <a:r>
              <a:rPr lang="en-US" dirty="0"/>
              <a:t>14.02(f</a:t>
            </a:r>
            <a:r>
              <a:rPr lang="en-US" dirty="0" smtClean="0"/>
              <a:t>)</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18236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eService</a:t>
            </a:r>
            <a:endParaRPr lang="en-US" dirty="0"/>
          </a:p>
        </p:txBody>
      </p:sp>
      <p:sp>
        <p:nvSpPr>
          <p:cNvPr id="3" name="Content Placeholder 2"/>
          <p:cNvSpPr>
            <a:spLocks noGrp="1"/>
          </p:cNvSpPr>
          <p:nvPr>
            <p:ph idx="1"/>
          </p:nvPr>
        </p:nvSpPr>
        <p:spPr/>
        <p:txBody>
          <a:bodyPr>
            <a:normAutofit/>
          </a:bodyPr>
          <a:lstStyle/>
          <a:p>
            <a:r>
              <a:rPr lang="en-US" dirty="0"/>
              <a:t>Registered Users must use EFS to serve other Registered Users</a:t>
            </a:r>
          </a:p>
          <a:p>
            <a:r>
              <a:rPr lang="en-US" dirty="0"/>
              <a:t>Exceptions: Discovery disclosures; consent (e.g. email)</a:t>
            </a:r>
          </a:p>
          <a:p>
            <a:r>
              <a:rPr lang="en-US" dirty="0"/>
              <a:t>The record of service in EFS constitutes proof of service – there is no need to file an affidavit of service.  </a:t>
            </a:r>
          </a:p>
          <a:p>
            <a:r>
              <a:rPr lang="en-US" dirty="0"/>
              <a:t>an affidavit of service is required for conventional service</a:t>
            </a:r>
            <a:r>
              <a:rPr lang="en-US" dirty="0" smtClean="0"/>
              <a:t>.</a:t>
            </a:r>
          </a:p>
          <a:p>
            <a:pPr marL="1221895" lvl="3" indent="0">
              <a:buNone/>
            </a:pPr>
            <a:r>
              <a:rPr lang="de-DE" dirty="0" smtClean="0"/>
              <a:t>					Minn</a:t>
            </a:r>
            <a:r>
              <a:rPr lang="de-DE" dirty="0"/>
              <a:t>. Gen. R. Prac. 14.03(d</a:t>
            </a:r>
            <a:r>
              <a:rPr lang="de-DE" dirty="0" smtClean="0"/>
              <a:t>).</a:t>
            </a:r>
            <a:r>
              <a:rPr lang="en-US" dirty="0" smtClean="0"/>
              <a:t> </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05271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eService Sign-Up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a:t>
            </a:r>
            <a:r>
              <a:rPr lang="en-US" dirty="0" err="1" smtClean="0"/>
              <a:t>eFilers</a:t>
            </a:r>
            <a:r>
              <a:rPr lang="en-US" dirty="0" smtClean="0"/>
              <a:t> must Register to use the </a:t>
            </a:r>
            <a:r>
              <a:rPr lang="en-US" dirty="0" err="1" smtClean="0"/>
              <a:t>eFiling</a:t>
            </a:r>
            <a:r>
              <a:rPr lang="en-US" dirty="0" smtClean="0"/>
              <a:t> system  AND</a:t>
            </a:r>
          </a:p>
          <a:p>
            <a:r>
              <a:rPr lang="en-US" dirty="0" smtClean="0"/>
              <a:t>In each case </a:t>
            </a:r>
            <a:r>
              <a:rPr lang="en-US" dirty="0" err="1" smtClean="0"/>
              <a:t>eFiler</a:t>
            </a:r>
            <a:r>
              <a:rPr lang="en-US" dirty="0" smtClean="0"/>
              <a:t> must “sign-up” for eService by designating email address for receipt of service</a:t>
            </a:r>
          </a:p>
          <a:p>
            <a:r>
              <a:rPr lang="en-US" dirty="0" smtClean="0"/>
              <a:t>Many forget to Sign-Up for eService on each case</a:t>
            </a:r>
          </a:p>
          <a:p>
            <a:r>
              <a:rPr lang="en-US" dirty="0" smtClean="0"/>
              <a:t>Judge may have to order Sign-Up or establish alternatives and/or encourage compliance via sanctions </a:t>
            </a:r>
          </a:p>
          <a:p>
            <a:endParaRPr lang="en-US" dirty="0"/>
          </a:p>
          <a:p>
            <a:pPr marL="1221895" lvl="3" indent="0">
              <a:buNone/>
            </a:pPr>
            <a:r>
              <a:rPr lang="de-DE" dirty="0" smtClean="0"/>
              <a:t>				Minn</a:t>
            </a:r>
            <a:r>
              <a:rPr lang="de-DE" dirty="0"/>
              <a:t>. Gen. R. Prac. </a:t>
            </a:r>
            <a:r>
              <a:rPr lang="de-DE" dirty="0" smtClean="0"/>
              <a:t>14.01(b)</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93297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eService Exceptions</a:t>
            </a:r>
            <a:endParaRPr lang="en-US" dirty="0"/>
          </a:p>
        </p:txBody>
      </p:sp>
      <p:sp>
        <p:nvSpPr>
          <p:cNvPr id="3" name="Content Placeholder 2"/>
          <p:cNvSpPr>
            <a:spLocks noGrp="1"/>
          </p:cNvSpPr>
          <p:nvPr>
            <p:ph idx="1"/>
          </p:nvPr>
        </p:nvSpPr>
        <p:spPr/>
        <p:txBody>
          <a:bodyPr>
            <a:normAutofit lnSpcReduction="10000"/>
          </a:bodyPr>
          <a:lstStyle/>
          <a:p>
            <a:r>
              <a:rPr lang="en-US" dirty="0"/>
              <a:t>Commencement of an ordinary civil action requires personal service, publication, or acknowledged mail service of summons and complaint.  </a:t>
            </a:r>
          </a:p>
          <a:p>
            <a:r>
              <a:rPr lang="en-US" dirty="0"/>
              <a:t>Summons, and any counterclaim on the defendant, in conciliation court must be served by mail or personal service.  </a:t>
            </a:r>
          </a:p>
          <a:p>
            <a:pPr lvl="3"/>
            <a:r>
              <a:rPr lang="en-US" dirty="0"/>
              <a:t>Minn. Gen. R. </a:t>
            </a:r>
            <a:r>
              <a:rPr lang="en-US" dirty="0" err="1"/>
              <a:t>Prac</a:t>
            </a:r>
            <a:r>
              <a:rPr lang="en-US" dirty="0"/>
              <a:t>. 14.02(b)(5)(iii); 419; 508(d); Minn. R. Civ. P. 5.02(b); Minn. Comm. &amp; Tr. Act R. 8</a:t>
            </a:r>
            <a:r>
              <a:rPr lang="en-US" dirty="0" smtClean="0"/>
              <a:t>.</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98381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eService Exceptions</a:t>
            </a:r>
            <a:endParaRPr lang="en-US" dirty="0"/>
          </a:p>
        </p:txBody>
      </p:sp>
      <p:sp>
        <p:nvSpPr>
          <p:cNvPr id="3" name="Content Placeholder 2"/>
          <p:cNvSpPr>
            <a:spLocks noGrp="1"/>
          </p:cNvSpPr>
          <p:nvPr>
            <p:ph idx="1"/>
          </p:nvPr>
        </p:nvSpPr>
        <p:spPr/>
        <p:txBody>
          <a:bodyPr>
            <a:normAutofit fontScale="92500"/>
          </a:bodyPr>
          <a:lstStyle/>
          <a:p>
            <a:r>
              <a:rPr lang="en-US" dirty="0"/>
              <a:t>Petitions to appoint guardians under MINN. STAT. § 524.5-308 or conservators under MINN. STAT. § 524.5-404 require personal service.  </a:t>
            </a:r>
          </a:p>
          <a:p>
            <a:r>
              <a:rPr lang="en-US" dirty="0"/>
              <a:t>Summons, pre-petition screening report, petition, and examiner’s supporting statement in a commitment proceeding, require personal service upon the respondent .</a:t>
            </a:r>
          </a:p>
          <a:p>
            <a:pPr lvl="3"/>
            <a:r>
              <a:rPr lang="en-US" dirty="0"/>
              <a:t>Minn. Gen. R. </a:t>
            </a:r>
            <a:r>
              <a:rPr lang="en-US" dirty="0" err="1"/>
              <a:t>Prac</a:t>
            </a:r>
            <a:r>
              <a:rPr lang="en-US" dirty="0"/>
              <a:t>. 14.02(b)(5)(iii); 419; 508(d); Minn. R. Civ. P. 5.02(b); Minn. Comm. &amp; Tr. Act R. 8</a:t>
            </a:r>
            <a:r>
              <a:rPr lang="en-US" dirty="0" smtClean="0"/>
              <a:t>.</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97718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eService Timing</a:t>
            </a:r>
            <a:endParaRPr lang="en-US" dirty="0"/>
          </a:p>
        </p:txBody>
      </p:sp>
      <p:sp>
        <p:nvSpPr>
          <p:cNvPr id="3" name="Content Placeholder 2"/>
          <p:cNvSpPr>
            <a:spLocks noGrp="1"/>
          </p:cNvSpPr>
          <p:nvPr>
            <p:ph idx="1"/>
          </p:nvPr>
        </p:nvSpPr>
        <p:spPr/>
        <p:txBody>
          <a:bodyPr>
            <a:normAutofit lnSpcReduction="10000"/>
          </a:bodyPr>
          <a:lstStyle/>
          <a:p>
            <a:r>
              <a:rPr lang="en-US" dirty="0"/>
              <a:t>Joint eService/</a:t>
            </a:r>
            <a:r>
              <a:rPr lang="en-US" dirty="0" err="1"/>
              <a:t>eFile</a:t>
            </a:r>
            <a:r>
              <a:rPr lang="en-US" dirty="0"/>
              <a:t> </a:t>
            </a:r>
            <a:r>
              <a:rPr lang="en-US" dirty="0" smtClean="0"/>
              <a:t>command; eService part is </a:t>
            </a:r>
            <a:r>
              <a:rPr lang="en-US" dirty="0"/>
              <a:t>complete upon completion of the electronic transmission of the document to the E-Filing System notwithstanding whether the document is subsequently rejected for filing by the court administrator.  </a:t>
            </a:r>
          </a:p>
          <a:p>
            <a:r>
              <a:rPr lang="de-DE" dirty="0"/>
              <a:t> Change from prior practice where eService did not occur unless and until acceptance of filing</a:t>
            </a:r>
          </a:p>
          <a:p>
            <a:pPr marL="1221895" lvl="3" indent="0">
              <a:buNone/>
            </a:pPr>
            <a:r>
              <a:rPr lang="de-DE" dirty="0"/>
              <a:t>					Minn. Gen. R. Prac. 14.03(d).</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19115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Service by Court Staff</a:t>
            </a:r>
            <a:endParaRPr lang="en-US" dirty="0"/>
          </a:p>
        </p:txBody>
      </p:sp>
      <p:sp>
        <p:nvSpPr>
          <p:cNvPr id="3" name="Content Placeholder 2"/>
          <p:cNvSpPr>
            <a:spLocks noGrp="1"/>
          </p:cNvSpPr>
          <p:nvPr>
            <p:ph idx="1"/>
          </p:nvPr>
        </p:nvSpPr>
        <p:spPr/>
        <p:txBody>
          <a:bodyPr>
            <a:normAutofit lnSpcReduction="10000"/>
          </a:bodyPr>
          <a:lstStyle/>
          <a:p>
            <a:r>
              <a:rPr lang="en-US" dirty="0" smtClean="0"/>
              <a:t>Court </a:t>
            </a:r>
            <a:r>
              <a:rPr lang="en-US" dirty="0"/>
              <a:t>staff have discretion to serve documents by the most appropriate means, including:</a:t>
            </a:r>
          </a:p>
          <a:p>
            <a:r>
              <a:rPr lang="en-US" dirty="0"/>
              <a:t>Service through </a:t>
            </a:r>
            <a:r>
              <a:rPr lang="en-US" dirty="0" err="1"/>
              <a:t>eFS</a:t>
            </a:r>
            <a:r>
              <a:rPr lang="en-US" dirty="0"/>
              <a:t> System</a:t>
            </a:r>
          </a:p>
          <a:p>
            <a:r>
              <a:rPr lang="en-US" dirty="0"/>
              <a:t>Personal service at the hearing</a:t>
            </a:r>
          </a:p>
          <a:p>
            <a:r>
              <a:rPr lang="en-US" dirty="0"/>
              <a:t>Service by e-mail</a:t>
            </a:r>
          </a:p>
          <a:p>
            <a:r>
              <a:rPr lang="en-US" dirty="0"/>
              <a:t>Service by mail</a:t>
            </a:r>
          </a:p>
          <a:p>
            <a:pPr marL="712770" lvl="2" indent="0">
              <a:buNone/>
            </a:pPr>
            <a:r>
              <a:rPr lang="en-US" dirty="0"/>
              <a:t>Minn. Gen. </a:t>
            </a:r>
            <a:r>
              <a:rPr lang="en-US" dirty="0" smtClean="0"/>
              <a:t>R. </a:t>
            </a:r>
            <a:r>
              <a:rPr lang="en-US" dirty="0" err="1" smtClean="0"/>
              <a:t>Prac</a:t>
            </a:r>
            <a:r>
              <a:rPr lang="en-US" dirty="0" smtClean="0"/>
              <a:t>. </a:t>
            </a:r>
            <a:r>
              <a:rPr lang="en-US" dirty="0"/>
              <a:t>14.02(f); Minn. </a:t>
            </a:r>
            <a:r>
              <a:rPr lang="en-US" dirty="0" smtClean="0"/>
              <a:t>R. Juv</a:t>
            </a:r>
            <a:r>
              <a:rPr lang="en-US" dirty="0"/>
              <a:t>. </a:t>
            </a:r>
            <a:r>
              <a:rPr lang="en-US" dirty="0" smtClean="0"/>
              <a:t>Prot. P. </a:t>
            </a:r>
            <a:r>
              <a:rPr lang="en-US" dirty="0"/>
              <a:t>10.03, </a:t>
            </a:r>
            <a:r>
              <a:rPr lang="en-US" dirty="0" err="1"/>
              <a:t>subd</a:t>
            </a:r>
            <a:r>
              <a:rPr lang="en-US" dirty="0"/>
              <a:t>. 1</a:t>
            </a:r>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51970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Restricted Identifiers</a:t>
            </a:r>
            <a:endParaRPr lang="en-US" dirty="0"/>
          </a:p>
        </p:txBody>
      </p:sp>
      <p:sp>
        <p:nvSpPr>
          <p:cNvPr id="3" name="Content Placeholder 2"/>
          <p:cNvSpPr>
            <a:spLocks noGrp="1"/>
          </p:cNvSpPr>
          <p:nvPr>
            <p:ph idx="1"/>
          </p:nvPr>
        </p:nvSpPr>
        <p:spPr/>
        <p:txBody>
          <a:bodyPr>
            <a:normAutofit/>
          </a:bodyPr>
          <a:lstStyle/>
          <a:p>
            <a:r>
              <a:rPr lang="en-US" dirty="0" smtClean="0"/>
              <a:t>Filers still must remove Restricted Identifiers from a publicly accessible document, and if needed by the court, submit the identifier on a separate Confidential form 11.1</a:t>
            </a:r>
            <a:endParaRPr lang="en-US" dirty="0"/>
          </a:p>
          <a:p>
            <a:r>
              <a:rPr lang="en-US" dirty="0" smtClean="0"/>
              <a:t>If not, and court staff becomes aware of it, document must be placed on non-public status and filer sent a discrepancy notice.</a:t>
            </a:r>
          </a:p>
          <a:p>
            <a:pPr marL="1221895" lvl="3" indent="0">
              <a:buNone/>
            </a:pPr>
            <a:r>
              <a:rPr lang="en-US" dirty="0" smtClean="0"/>
              <a:t>					Minn. Gen. R. </a:t>
            </a:r>
            <a:r>
              <a:rPr lang="en-US" dirty="0" err="1" smtClean="0"/>
              <a:t>Prac</a:t>
            </a:r>
            <a:r>
              <a:rPr lang="en-US" dirty="0" smtClean="0"/>
              <a:t>. 11.04 </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56329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Restricted Identifiers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Filer has 21 days from discrepancy notice to file a properly segregated document or Motion for relief. </a:t>
            </a:r>
            <a:endParaRPr lang="en-US" dirty="0"/>
          </a:p>
          <a:p>
            <a:r>
              <a:rPr lang="en-US" dirty="0" smtClean="0"/>
              <a:t>If filer wants segregated version to relate back to the original document filing date, s/he must file a motion to relate back.  </a:t>
            </a:r>
            <a:endParaRPr lang="en-US" dirty="0"/>
          </a:p>
          <a:p>
            <a:r>
              <a:rPr lang="en-US" dirty="0" smtClean="0"/>
              <a:t>If no properly segregated version filed within 21 days or Motion for relief, document stays confidential and court staff place notation in MNCIS that the document is stricken.</a:t>
            </a:r>
          </a:p>
          <a:p>
            <a:pPr marL="1221895" lvl="3" indent="0">
              <a:buNone/>
            </a:pPr>
            <a:r>
              <a:rPr lang="en-US" dirty="0"/>
              <a:t>	</a:t>
            </a:r>
            <a:r>
              <a:rPr lang="en-US" dirty="0" smtClean="0"/>
              <a:t>					</a:t>
            </a:r>
            <a:r>
              <a:rPr lang="de-DE" dirty="0" smtClean="0"/>
              <a:t>Minn</a:t>
            </a:r>
            <a:r>
              <a:rPr lang="de-DE" dirty="0"/>
              <a:t>. Gen. R. Prac. 11.04 </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2690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Restricted Identifiers</a:t>
            </a:r>
            <a:endParaRPr lang="en-US" dirty="0"/>
          </a:p>
        </p:txBody>
      </p:sp>
      <p:sp>
        <p:nvSpPr>
          <p:cNvPr id="3" name="Content Placeholder 2"/>
          <p:cNvSpPr>
            <a:spLocks noGrp="1"/>
          </p:cNvSpPr>
          <p:nvPr>
            <p:ph idx="1"/>
          </p:nvPr>
        </p:nvSpPr>
        <p:spPr/>
        <p:txBody>
          <a:bodyPr>
            <a:normAutofit/>
          </a:bodyPr>
          <a:lstStyle/>
          <a:p>
            <a:r>
              <a:rPr lang="en-US" dirty="0" smtClean="0"/>
              <a:t>STRICKEN?</a:t>
            </a:r>
          </a:p>
          <a:p>
            <a:r>
              <a:rPr lang="en-US" dirty="0" smtClean="0"/>
              <a:t>Court staff:</a:t>
            </a:r>
          </a:p>
          <a:p>
            <a:pPr lvl="1"/>
            <a:r>
              <a:rPr lang="en-US" dirty="0" smtClean="0"/>
              <a:t> merely enters in ROA that the document is “Stricken” </a:t>
            </a:r>
          </a:p>
          <a:p>
            <a:pPr lvl="1"/>
            <a:r>
              <a:rPr lang="en-US" dirty="0" smtClean="0"/>
              <a:t>Does not delete or remove document</a:t>
            </a:r>
          </a:p>
          <a:p>
            <a:r>
              <a:rPr lang="en-US" dirty="0" smtClean="0"/>
              <a:t>Judge decides the impact on the case/issues</a:t>
            </a:r>
          </a:p>
          <a:p>
            <a:r>
              <a:rPr lang="en-US" dirty="0"/>
              <a:t>D</a:t>
            </a:r>
            <a:r>
              <a:rPr lang="en-US" dirty="0" smtClean="0"/>
              <a:t>ocument remains confidential</a:t>
            </a:r>
            <a:endParaRPr lang="en-US" dirty="0"/>
          </a:p>
          <a:p>
            <a:pPr marL="1221895" lvl="3" indent="0">
              <a:buNone/>
            </a:pPr>
            <a:r>
              <a:rPr lang="de-DE" dirty="0" smtClean="0"/>
              <a:t>						Minn</a:t>
            </a:r>
            <a:r>
              <a:rPr lang="de-DE" dirty="0"/>
              <a:t>. Gen. R. Prac. 11.04 </a:t>
            </a: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48596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Rules What is NOT Changing</a:t>
            </a:r>
            <a:endParaRPr lang="en-US" dirty="0"/>
          </a:p>
        </p:txBody>
      </p:sp>
      <p:sp>
        <p:nvSpPr>
          <p:cNvPr id="3" name="Content Placeholder 2"/>
          <p:cNvSpPr>
            <a:spLocks noGrp="1"/>
          </p:cNvSpPr>
          <p:nvPr>
            <p:ph idx="1"/>
          </p:nvPr>
        </p:nvSpPr>
        <p:spPr/>
        <p:txBody>
          <a:bodyPr>
            <a:normAutofit/>
          </a:bodyPr>
          <a:lstStyle/>
          <a:p>
            <a:r>
              <a:rPr lang="en-US" dirty="0" smtClean="0"/>
              <a:t>Commencement of the action</a:t>
            </a:r>
          </a:p>
          <a:p>
            <a:r>
              <a:rPr lang="en-US" dirty="0"/>
              <a:t>E-Filing and E-Service do NOT change commencement of civil actions</a:t>
            </a:r>
          </a:p>
          <a:p>
            <a:r>
              <a:rPr lang="en-US" dirty="0"/>
              <a:t>Still must serve conventionally to commence an action</a:t>
            </a:r>
          </a:p>
          <a:p>
            <a:endParaRPr lang="en-US" dirty="0"/>
          </a:p>
          <a:p>
            <a:pPr marL="1221895" lvl="3" indent="0">
              <a:buNone/>
            </a:pPr>
            <a:r>
              <a:rPr lang="en-US" dirty="0" smtClean="0"/>
              <a:t>					Minn. R. Civ. P. </a:t>
            </a:r>
            <a:r>
              <a:rPr lang="en-US" dirty="0"/>
              <a:t>3.01, 5.02(b)</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pPr/>
              <a:t>3</a:t>
            </a:fld>
            <a:endParaRPr lang="en-US" dirty="0"/>
          </a:p>
        </p:txBody>
      </p:sp>
    </p:spTree>
    <p:extLst>
      <p:ext uri="{BB962C8B-B14F-4D97-AF65-F5344CB8AC3E}">
        <p14:creationId xmlns:p14="http://schemas.microsoft.com/office/powerpoint/2010/main" val="177921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General Rule: Restricted Identifiers</a:t>
            </a:r>
            <a:endParaRPr lang="en-US" dirty="0"/>
          </a:p>
        </p:txBody>
      </p:sp>
      <p:sp>
        <p:nvSpPr>
          <p:cNvPr id="3" name="Content Placeholder 2"/>
          <p:cNvSpPr>
            <a:spLocks noGrp="1"/>
          </p:cNvSpPr>
          <p:nvPr>
            <p:ph idx="1"/>
          </p:nvPr>
        </p:nvSpPr>
        <p:spPr/>
        <p:txBody>
          <a:bodyPr>
            <a:normAutofit/>
          </a:bodyPr>
          <a:lstStyle/>
          <a:p>
            <a:r>
              <a:rPr lang="en-US" dirty="0" smtClean="0"/>
              <a:t>Applicable fee?</a:t>
            </a:r>
          </a:p>
          <a:p>
            <a:r>
              <a:rPr lang="en-US" dirty="0" smtClean="0"/>
              <a:t>Motion fee if seeking relation back and not exempt from such fee</a:t>
            </a:r>
          </a:p>
          <a:p>
            <a:r>
              <a:rPr lang="en-US" dirty="0" smtClean="0"/>
              <a:t>Rule does not mandate any other fee</a:t>
            </a:r>
          </a:p>
          <a:p>
            <a:r>
              <a:rPr lang="en-US" dirty="0" smtClean="0"/>
              <a:t>Legislature/Judicial Council decide whether there is any other applicable fee</a:t>
            </a:r>
          </a:p>
          <a:p>
            <a:pPr marL="1221895" lvl="3" indent="0">
              <a:buNone/>
            </a:pPr>
            <a:r>
              <a:rPr lang="de-DE" dirty="0" smtClean="0"/>
              <a:t>						Minn</a:t>
            </a:r>
            <a:r>
              <a:rPr lang="de-DE" dirty="0"/>
              <a:t>. Gen. R. Prac. 11.04 </a:t>
            </a: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53721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Similar CHIPS Procedures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CHIPS and Adoption Rules also have additional procedures similar to General Rule 11 regarding Restricted Identifiers and Financial Source Documents.</a:t>
            </a:r>
          </a:p>
          <a:p>
            <a:r>
              <a:rPr lang="en-US" dirty="0" smtClean="0"/>
              <a:t>Confidential </a:t>
            </a:r>
            <a:r>
              <a:rPr lang="en-US" dirty="0"/>
              <a:t>information </a:t>
            </a:r>
            <a:r>
              <a:rPr lang="en-US" dirty="0" smtClean="0"/>
              <a:t>must be submitted on a separate confidential </a:t>
            </a:r>
            <a:r>
              <a:rPr lang="en-US" dirty="0"/>
              <a:t>information form 11.3</a:t>
            </a:r>
          </a:p>
          <a:p>
            <a:r>
              <a:rPr lang="en-US" dirty="0"/>
              <a:t>Confidential documents </a:t>
            </a:r>
            <a:r>
              <a:rPr lang="en-US" dirty="0" smtClean="0"/>
              <a:t>must be submitted under </a:t>
            </a:r>
            <a:r>
              <a:rPr lang="en-US" dirty="0"/>
              <a:t>confidential documents cover sheet form </a:t>
            </a:r>
            <a:r>
              <a:rPr lang="en-US" dirty="0" smtClean="0"/>
              <a:t>11.4</a:t>
            </a:r>
          </a:p>
          <a:p>
            <a:r>
              <a:rPr lang="en-US" b="1" u="sng" dirty="0" smtClean="0"/>
              <a:t>Separate training on CHIP procedures</a:t>
            </a:r>
          </a:p>
          <a:p>
            <a:pPr marL="1221895" lvl="3" indent="0">
              <a:buNone/>
            </a:pPr>
            <a:r>
              <a:rPr lang="en-US" dirty="0" smtClean="0"/>
              <a:t>					Minn. Juv. Prot. P. R. 8.04, </a:t>
            </a:r>
            <a:r>
              <a:rPr lang="en-US" dirty="0" err="1" smtClean="0"/>
              <a:t>subd</a:t>
            </a:r>
            <a:r>
              <a:rPr lang="en-US" dirty="0" smtClean="0"/>
              <a:t>. 5</a:t>
            </a:r>
          </a:p>
          <a:p>
            <a:endParaRPr lang="en-US" dirty="0" smtClean="0"/>
          </a:p>
          <a:p>
            <a:endParaRPr lang="en-US" dirty="0"/>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29753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Access Rules: Day Forward Only</a:t>
            </a:r>
            <a:endParaRPr lang="en-US" dirty="0"/>
          </a:p>
        </p:txBody>
      </p:sp>
      <p:sp>
        <p:nvSpPr>
          <p:cNvPr id="3" name="Content Placeholder 2"/>
          <p:cNvSpPr>
            <a:spLocks noGrp="1"/>
          </p:cNvSpPr>
          <p:nvPr>
            <p:ph idx="1"/>
          </p:nvPr>
        </p:nvSpPr>
        <p:spPr/>
        <p:txBody>
          <a:bodyPr>
            <a:normAutofit lnSpcReduction="10000"/>
          </a:bodyPr>
          <a:lstStyle/>
          <a:p>
            <a:r>
              <a:rPr lang="en-US" dirty="0" smtClean="0"/>
              <a:t>Access to records changes apply </a:t>
            </a:r>
            <a:r>
              <a:rPr lang="en-US" dirty="0"/>
              <a:t>to documents </a:t>
            </a:r>
            <a:r>
              <a:rPr lang="en-US" dirty="0" smtClean="0"/>
              <a:t>filed/issued </a:t>
            </a:r>
            <a:r>
              <a:rPr lang="en-US" dirty="0"/>
              <a:t>on or after </a:t>
            </a:r>
            <a:r>
              <a:rPr lang="en-US" dirty="0" smtClean="0"/>
              <a:t>7/1/15</a:t>
            </a:r>
          </a:p>
          <a:p>
            <a:r>
              <a:rPr lang="en-US" dirty="0" smtClean="0"/>
              <a:t>What happens to cases pending on July 1, 2015?</a:t>
            </a:r>
          </a:p>
          <a:p>
            <a:r>
              <a:rPr lang="en-US" dirty="0" smtClean="0"/>
              <a:t>Once new document filed, court staff will adjust case security, up or down, as applicable</a:t>
            </a:r>
          </a:p>
          <a:p>
            <a:r>
              <a:rPr lang="en-US" dirty="0" smtClean="0"/>
              <a:t>Individual documents filed before July 1, 2015, will not be adjusted unless it is to make them less accessible</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8350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eFiler’s</a:t>
            </a:r>
            <a:r>
              <a:rPr lang="en-US" dirty="0" smtClean="0"/>
              <a:t> Responsibilities</a:t>
            </a:r>
            <a:endParaRPr lang="en-US" dirty="0"/>
          </a:p>
        </p:txBody>
      </p:sp>
      <p:sp>
        <p:nvSpPr>
          <p:cNvPr id="3" name="Content Placeholder 2"/>
          <p:cNvSpPr>
            <a:spLocks noGrp="1"/>
          </p:cNvSpPr>
          <p:nvPr>
            <p:ph idx="1"/>
          </p:nvPr>
        </p:nvSpPr>
        <p:spPr/>
        <p:txBody>
          <a:bodyPr>
            <a:normAutofit/>
          </a:bodyPr>
          <a:lstStyle/>
          <a:p>
            <a:r>
              <a:rPr lang="en-US" dirty="0" smtClean="0"/>
              <a:t>Correctly classify documents for access purposes when </a:t>
            </a:r>
            <a:r>
              <a:rPr lang="en-US" dirty="0" err="1" smtClean="0"/>
              <a:t>efiling</a:t>
            </a:r>
            <a:endParaRPr lang="en-US" dirty="0" smtClean="0"/>
          </a:p>
          <a:p>
            <a:r>
              <a:rPr lang="en-US" dirty="0" smtClean="0"/>
              <a:t>Remove unneeded Restricted Identifiers or place on separate confidential sheet</a:t>
            </a:r>
          </a:p>
          <a:p>
            <a:r>
              <a:rPr lang="en-US" dirty="0" smtClean="0"/>
              <a:t>File Financial Source Documents with correct cover sheet</a:t>
            </a:r>
          </a:p>
          <a:p>
            <a:r>
              <a:rPr lang="en-US" dirty="0" smtClean="0"/>
              <a:t>Avoids sanctions, ethics issues</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76038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Changes Day Forward Only</a:t>
            </a:r>
            <a:endParaRPr lang="en-US" dirty="0"/>
          </a:p>
        </p:txBody>
      </p:sp>
      <p:sp>
        <p:nvSpPr>
          <p:cNvPr id="3" name="Content Placeholder 2"/>
          <p:cNvSpPr>
            <a:spLocks noGrp="1"/>
          </p:cNvSpPr>
          <p:nvPr>
            <p:ph idx="1"/>
          </p:nvPr>
        </p:nvSpPr>
        <p:spPr/>
        <p:txBody>
          <a:bodyPr>
            <a:normAutofit/>
          </a:bodyPr>
          <a:lstStyle/>
          <a:p>
            <a:r>
              <a:rPr lang="en-US" dirty="0" smtClean="0"/>
              <a:t>Example: pending post adjudication paternity case</a:t>
            </a:r>
          </a:p>
          <a:p>
            <a:r>
              <a:rPr lang="en-US" dirty="0" smtClean="0"/>
              <a:t>New document filed July 2, 2015</a:t>
            </a:r>
          </a:p>
          <a:p>
            <a:r>
              <a:rPr lang="en-US" dirty="0" smtClean="0"/>
              <a:t>Court staff appropriately classify newly filed document for access purposes</a:t>
            </a:r>
          </a:p>
          <a:p>
            <a:pPr lvl="1"/>
            <a:r>
              <a:rPr lang="en-US" dirty="0" smtClean="0"/>
              <a:t>PUB1 or more secure for court generated items</a:t>
            </a:r>
          </a:p>
          <a:p>
            <a:pPr lvl="1"/>
            <a:r>
              <a:rPr lang="en-US" dirty="0" smtClean="0"/>
              <a:t>PUB2 or more secure for party submitted items</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63929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Changes Day Forward Only</a:t>
            </a:r>
            <a:endParaRPr lang="en-US" dirty="0"/>
          </a:p>
        </p:txBody>
      </p:sp>
      <p:sp>
        <p:nvSpPr>
          <p:cNvPr id="3" name="Content Placeholder 2"/>
          <p:cNvSpPr>
            <a:spLocks noGrp="1"/>
          </p:cNvSpPr>
          <p:nvPr>
            <p:ph idx="1"/>
          </p:nvPr>
        </p:nvSpPr>
        <p:spPr/>
        <p:txBody>
          <a:bodyPr>
            <a:normAutofit/>
          </a:bodyPr>
          <a:lstStyle/>
          <a:p>
            <a:r>
              <a:rPr lang="en-US" dirty="0" smtClean="0"/>
              <a:t>Example: pending post adjudication paternity case, cont.</a:t>
            </a:r>
          </a:p>
          <a:p>
            <a:r>
              <a:rPr lang="en-US" dirty="0" smtClean="0"/>
              <a:t>Court staff review ROA to ensure that it does not contain non-public items, remove or redact nonpublic items and change case security to public</a:t>
            </a:r>
          </a:p>
          <a:p>
            <a:r>
              <a:rPr lang="en-US" dirty="0" smtClean="0"/>
              <a:t>Court staff do </a:t>
            </a:r>
            <a:r>
              <a:rPr lang="en-US" b="1" dirty="0"/>
              <a:t>NOT</a:t>
            </a:r>
            <a:r>
              <a:rPr lang="en-US" dirty="0"/>
              <a:t> change Document Security to less secure for documents filed before July 1, 2015</a:t>
            </a:r>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9615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the Child: No Public Access</a:t>
            </a:r>
            <a:endParaRPr lang="en-US" dirty="0"/>
          </a:p>
        </p:txBody>
      </p:sp>
      <p:sp>
        <p:nvSpPr>
          <p:cNvPr id="3" name="Content Placeholder 2"/>
          <p:cNvSpPr>
            <a:spLocks noGrp="1"/>
          </p:cNvSpPr>
          <p:nvPr>
            <p:ph idx="1"/>
          </p:nvPr>
        </p:nvSpPr>
        <p:spPr/>
        <p:txBody>
          <a:bodyPr>
            <a:normAutofit/>
          </a:bodyPr>
          <a:lstStyle/>
          <a:p>
            <a:r>
              <a:rPr lang="en-US" dirty="0" smtClean="0"/>
              <a:t>All </a:t>
            </a:r>
            <a:r>
              <a:rPr lang="en-US" dirty="0"/>
              <a:t>records in proceedings for the civil commitment of a minor are inaccessible to the public.  </a:t>
            </a:r>
            <a:endParaRPr lang="en-US" dirty="0" smtClean="0"/>
          </a:p>
          <a:p>
            <a:pPr marL="1221895" lvl="3" indent="0">
              <a:buNone/>
            </a:pPr>
            <a:r>
              <a:rPr lang="en-US" dirty="0" smtClean="0"/>
              <a:t>MINN</a:t>
            </a:r>
            <a:r>
              <a:rPr lang="en-US" dirty="0"/>
              <a:t>. R. PUB. ACC. 4, </a:t>
            </a:r>
            <a:r>
              <a:rPr lang="en-US" dirty="0" err="1" smtClean="0"/>
              <a:t>subd</a:t>
            </a:r>
            <a:r>
              <a:rPr lang="en-US" dirty="0" smtClean="0"/>
              <a:t>. </a:t>
            </a:r>
            <a:r>
              <a:rPr lang="en-US" dirty="0"/>
              <a:t>1(o)(2)(H); MINN. CIV. COMM. R.  21(e</a:t>
            </a:r>
            <a:r>
              <a:rPr lang="en-US" dirty="0" smtClean="0"/>
              <a:t>).</a:t>
            </a:r>
          </a:p>
          <a:p>
            <a:r>
              <a:rPr lang="en-US" dirty="0" smtClean="0"/>
              <a:t>All CHIPS records </a:t>
            </a:r>
            <a:r>
              <a:rPr lang="en-US" dirty="0"/>
              <a:t>in </a:t>
            </a:r>
            <a:r>
              <a:rPr lang="en-US" dirty="0" smtClean="0"/>
              <a:t>cases in which a </a:t>
            </a:r>
            <a:r>
              <a:rPr lang="en-US" dirty="0"/>
              <a:t>child is a party are inaccessible to the </a:t>
            </a:r>
            <a:r>
              <a:rPr lang="en-US" dirty="0" smtClean="0"/>
              <a:t>public (</a:t>
            </a:r>
            <a:r>
              <a:rPr lang="en-US" dirty="0"/>
              <a:t>e.g., truancy, runaway, sexually exploited </a:t>
            </a:r>
            <a:r>
              <a:rPr lang="en-US" dirty="0" smtClean="0"/>
              <a:t>child, and party by intervention).</a:t>
            </a:r>
          </a:p>
          <a:p>
            <a:pPr marL="1221895" lvl="3" indent="0">
              <a:buNone/>
            </a:pPr>
            <a:r>
              <a:rPr lang="en-US" dirty="0" smtClean="0"/>
              <a:t>  </a:t>
            </a:r>
            <a:r>
              <a:rPr lang="en-US" dirty="0"/>
              <a:t>MINN. R. PUB. ACC. 4, </a:t>
            </a:r>
            <a:r>
              <a:rPr lang="en-US" dirty="0" err="1"/>
              <a:t>subd</a:t>
            </a:r>
            <a:r>
              <a:rPr lang="en-US" dirty="0"/>
              <a:t>. 1(o)(2)(D); MINN. JUV. PROT. P. R. 8.04, </a:t>
            </a:r>
            <a:r>
              <a:rPr lang="en-US" dirty="0" err="1"/>
              <a:t>subd</a:t>
            </a:r>
            <a:r>
              <a:rPr lang="en-US" dirty="0"/>
              <a:t>. 4(c), 21.01, </a:t>
            </a:r>
            <a:r>
              <a:rPr lang="en-US" dirty="0" err="1" smtClean="0"/>
              <a:t>subd</a:t>
            </a:r>
            <a:r>
              <a:rPr lang="en-US" dirty="0" smtClean="0"/>
              <a:t>. </a:t>
            </a:r>
            <a:r>
              <a:rPr lang="en-US" dirty="0"/>
              <a:t>2 </a:t>
            </a:r>
            <a:r>
              <a:rPr lang="en-US" dirty="0" smtClean="0"/>
              <a:t>, 23.</a:t>
            </a:r>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06754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Transcript Non-Redactions</a:t>
            </a:r>
            <a:endParaRPr lang="en-US" dirty="0"/>
          </a:p>
        </p:txBody>
      </p:sp>
      <p:sp>
        <p:nvSpPr>
          <p:cNvPr id="3" name="Content Placeholder 2"/>
          <p:cNvSpPr>
            <a:spLocks noGrp="1"/>
          </p:cNvSpPr>
          <p:nvPr>
            <p:ph idx="1"/>
          </p:nvPr>
        </p:nvSpPr>
        <p:spPr/>
        <p:txBody>
          <a:bodyPr>
            <a:normAutofit fontScale="92500" lnSpcReduction="10000"/>
          </a:bodyPr>
          <a:lstStyle/>
          <a:p>
            <a:pPr marL="101828" indent="0">
              <a:buNone/>
            </a:pPr>
            <a:r>
              <a:rPr lang="en-US" dirty="0" smtClean="0"/>
              <a:t>Unless otherwise directed by presiding judge, public proceeding transcript need not redact:  </a:t>
            </a:r>
          </a:p>
          <a:p>
            <a:pPr marL="559028" indent="-457200"/>
            <a:r>
              <a:rPr lang="en-US" dirty="0" smtClean="0"/>
              <a:t>Restricted </a:t>
            </a:r>
            <a:r>
              <a:rPr lang="en-US" dirty="0"/>
              <a:t>identifiers </a:t>
            </a:r>
            <a:endParaRPr lang="en-US" dirty="0" smtClean="0"/>
          </a:p>
          <a:p>
            <a:pPr marL="559028" indent="-457200"/>
            <a:r>
              <a:rPr lang="en-US" dirty="0" smtClean="0"/>
              <a:t>Specific </a:t>
            </a:r>
            <a:r>
              <a:rPr lang="en-US" dirty="0"/>
              <a:t>data elements protected by laws, court rules or orders, including </a:t>
            </a:r>
            <a:r>
              <a:rPr lang="en-US" dirty="0" smtClean="0"/>
              <a:t>CHIPS Confidential Information (discussed above)</a:t>
            </a:r>
            <a:endParaRPr lang="en-US" dirty="0"/>
          </a:p>
          <a:p>
            <a:pPr marL="559028" indent="-457200"/>
            <a:r>
              <a:rPr lang="en-US" dirty="0" smtClean="0"/>
              <a:t>Sealed records</a:t>
            </a:r>
            <a:endParaRPr lang="en-US" dirty="0"/>
          </a:p>
          <a:p>
            <a:pPr marL="1221895" lvl="3" indent="0">
              <a:buNone/>
            </a:pPr>
            <a:r>
              <a:rPr lang="en-US" dirty="0" smtClean="0"/>
              <a:t>					Minn. </a:t>
            </a:r>
            <a:r>
              <a:rPr lang="en-US" dirty="0"/>
              <a:t>R. </a:t>
            </a:r>
            <a:r>
              <a:rPr lang="en-US" dirty="0" smtClean="0"/>
              <a:t>Pub. Acc. </a:t>
            </a:r>
            <a:r>
              <a:rPr lang="en-US" dirty="0"/>
              <a:t>4, </a:t>
            </a:r>
            <a:r>
              <a:rPr lang="en-US" dirty="0" err="1"/>
              <a:t>subd</a:t>
            </a:r>
            <a:r>
              <a:rPr lang="en-US" dirty="0"/>
              <a:t>. 4.</a:t>
            </a:r>
          </a:p>
          <a:p>
            <a:pPr marL="559028" indent="-457200"/>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98872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Protecting Medical Records</a:t>
            </a:r>
            <a:endParaRPr lang="en-US" dirty="0"/>
          </a:p>
        </p:txBody>
      </p:sp>
      <p:sp>
        <p:nvSpPr>
          <p:cNvPr id="3" name="Content Placeholder 2"/>
          <p:cNvSpPr>
            <a:spLocks noGrp="1"/>
          </p:cNvSpPr>
          <p:nvPr>
            <p:ph idx="1"/>
          </p:nvPr>
        </p:nvSpPr>
        <p:spPr/>
        <p:txBody>
          <a:bodyPr>
            <a:normAutofit fontScale="92500" lnSpcReduction="10000"/>
          </a:bodyPr>
          <a:lstStyle/>
          <a:p>
            <a:pPr marL="559028" indent="-457200"/>
            <a:r>
              <a:rPr lang="en-US" dirty="0"/>
              <a:t>non-public unless formally admitted into evidence in a testimonial-type hearing or trial, </a:t>
            </a:r>
            <a:endParaRPr lang="en-US" dirty="0" smtClean="0"/>
          </a:p>
          <a:p>
            <a:pPr marL="559028" indent="-457200"/>
            <a:r>
              <a:rPr lang="en-US" dirty="0" smtClean="0"/>
              <a:t>Exception: </a:t>
            </a:r>
            <a:r>
              <a:rPr lang="en-US" dirty="0"/>
              <a:t>medical records in civil commitment cases will remain non-public even when admitted into evidence</a:t>
            </a:r>
            <a:r>
              <a:rPr lang="en-US" dirty="0" smtClean="0"/>
              <a:t>.</a:t>
            </a:r>
          </a:p>
          <a:p>
            <a:pPr marL="559028" indent="-457200"/>
            <a:r>
              <a:rPr lang="en-US" dirty="0"/>
              <a:t>Can discuss contents in briefs, </a:t>
            </a:r>
            <a:r>
              <a:rPr lang="en-US" dirty="0" smtClean="0"/>
              <a:t>motions</a:t>
            </a:r>
            <a:r>
              <a:rPr lang="en-US" dirty="0"/>
              <a:t>, </a:t>
            </a:r>
            <a:r>
              <a:rPr lang="en-US" dirty="0" smtClean="0"/>
              <a:t>decisions, etc</a:t>
            </a:r>
            <a:r>
              <a:rPr lang="en-US" dirty="0"/>
              <a:t>., but no restricted </a:t>
            </a:r>
            <a:r>
              <a:rPr lang="en-US" dirty="0" smtClean="0"/>
              <a:t>identifiers, minor victim of sexual conduct identifiers, sealed data, or CHIPS </a:t>
            </a:r>
            <a:r>
              <a:rPr lang="en-US" dirty="0"/>
              <a:t>confidential information </a:t>
            </a:r>
            <a:endParaRPr lang="en-US" dirty="0" smtClean="0"/>
          </a:p>
          <a:p>
            <a:pPr marL="1221895" lvl="3" indent="0">
              <a:buNone/>
            </a:pPr>
            <a:r>
              <a:rPr lang="en-US" dirty="0" smtClean="0"/>
              <a:t>				Minn. </a:t>
            </a:r>
            <a:r>
              <a:rPr lang="en-US" dirty="0"/>
              <a:t>R. </a:t>
            </a:r>
            <a:r>
              <a:rPr lang="en-US" dirty="0" smtClean="0"/>
              <a:t>Pub. Acc. </a:t>
            </a:r>
            <a:r>
              <a:rPr lang="en-US" dirty="0"/>
              <a:t>4, </a:t>
            </a:r>
            <a:r>
              <a:rPr lang="en-US" dirty="0" err="1"/>
              <a:t>subd</a:t>
            </a:r>
            <a:r>
              <a:rPr lang="en-US" dirty="0"/>
              <a:t>. 1(f</a:t>
            </a:r>
            <a:r>
              <a:rPr lang="en-US" dirty="0" smtClean="0"/>
              <a:t>); </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95460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Referencing Other Confidential Docs</a:t>
            </a:r>
            <a:endParaRPr lang="en-US" dirty="0"/>
          </a:p>
        </p:txBody>
      </p:sp>
      <p:sp>
        <p:nvSpPr>
          <p:cNvPr id="3" name="Content Placeholder 2"/>
          <p:cNvSpPr>
            <a:spLocks noGrp="1"/>
          </p:cNvSpPr>
          <p:nvPr>
            <p:ph idx="1"/>
          </p:nvPr>
        </p:nvSpPr>
        <p:spPr/>
        <p:txBody>
          <a:bodyPr>
            <a:normAutofit lnSpcReduction="10000"/>
          </a:bodyPr>
          <a:lstStyle/>
          <a:p>
            <a:pPr marL="559028" indent="-457200"/>
            <a:r>
              <a:rPr lang="en-US" dirty="0" smtClean="0"/>
              <a:t>Can </a:t>
            </a:r>
            <a:r>
              <a:rPr lang="en-US" dirty="0"/>
              <a:t>discuss contents in </a:t>
            </a:r>
            <a:r>
              <a:rPr lang="en-US" dirty="0" smtClean="0"/>
              <a:t>public briefs</a:t>
            </a:r>
            <a:r>
              <a:rPr lang="en-US" dirty="0"/>
              <a:t>, </a:t>
            </a:r>
            <a:r>
              <a:rPr lang="en-US" dirty="0" smtClean="0"/>
              <a:t>motions</a:t>
            </a:r>
            <a:r>
              <a:rPr lang="en-US" dirty="0"/>
              <a:t>, etc., but no restricted </a:t>
            </a:r>
            <a:r>
              <a:rPr lang="en-US" dirty="0" smtClean="0"/>
              <a:t>identifiers, minor victim of sexual conduct identifiers, sealed data, or CHIPS </a:t>
            </a:r>
            <a:r>
              <a:rPr lang="en-US" dirty="0"/>
              <a:t>confidential information </a:t>
            </a:r>
            <a:endParaRPr lang="en-US" dirty="0" smtClean="0"/>
          </a:p>
          <a:p>
            <a:pPr marL="1221895" lvl="3" indent="0">
              <a:buNone/>
            </a:pPr>
            <a:r>
              <a:rPr lang="en-US" dirty="0" smtClean="0"/>
              <a:t>				Minn. </a:t>
            </a:r>
            <a:r>
              <a:rPr lang="en-US" dirty="0"/>
              <a:t>R. </a:t>
            </a:r>
            <a:r>
              <a:rPr lang="en-US" dirty="0" smtClean="0"/>
              <a:t>Pub. Acc. </a:t>
            </a:r>
            <a:r>
              <a:rPr lang="en-US" dirty="0"/>
              <a:t>4, </a:t>
            </a:r>
            <a:r>
              <a:rPr lang="en-US" dirty="0" err="1"/>
              <a:t>subd</a:t>
            </a:r>
            <a:r>
              <a:rPr lang="en-US" dirty="0"/>
              <a:t>. 1(f</a:t>
            </a:r>
            <a:r>
              <a:rPr lang="en-US" dirty="0" smtClean="0"/>
              <a:t>); </a:t>
            </a:r>
            <a:endParaRPr lang="en-US" dirty="0"/>
          </a:p>
          <a:p>
            <a:pPr marL="559028" indent="-457200"/>
            <a:r>
              <a:rPr lang="en-US" dirty="0" smtClean="0"/>
              <a:t>Previously applied only to medical records in commitment cases</a:t>
            </a:r>
          </a:p>
          <a:p>
            <a:pPr marL="559028" indent="-457200"/>
            <a:r>
              <a:rPr lang="en-US" dirty="0" smtClean="0"/>
              <a:t>Expanded to all records filed on or after July 1, 2015</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74797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Civil Rules: Proposed Orders</a:t>
            </a:r>
            <a:endParaRPr lang="en-US" dirty="0"/>
          </a:p>
        </p:txBody>
      </p:sp>
      <p:sp>
        <p:nvSpPr>
          <p:cNvPr id="3" name="Content Placeholder 2"/>
          <p:cNvSpPr>
            <a:spLocks noGrp="1"/>
          </p:cNvSpPr>
          <p:nvPr>
            <p:ph idx="1"/>
          </p:nvPr>
        </p:nvSpPr>
        <p:spPr/>
        <p:txBody>
          <a:bodyPr>
            <a:normAutofit/>
          </a:bodyPr>
          <a:lstStyle/>
          <a:p>
            <a:r>
              <a:rPr lang="en-US" dirty="0" smtClean="0"/>
              <a:t>Proposed </a:t>
            </a:r>
            <a:r>
              <a:rPr lang="en-US" dirty="0"/>
              <a:t>orders </a:t>
            </a:r>
            <a:r>
              <a:rPr lang="en-US" dirty="0" smtClean="0"/>
              <a:t>that are </a:t>
            </a:r>
            <a:r>
              <a:rPr lang="en-US" dirty="0" err="1" smtClean="0"/>
              <a:t>eFiled</a:t>
            </a:r>
            <a:r>
              <a:rPr lang="en-US" dirty="0" smtClean="0"/>
              <a:t> will </a:t>
            </a:r>
            <a:r>
              <a:rPr lang="en-US" dirty="0"/>
              <a:t>not be file stamped (so judges can make use of them</a:t>
            </a:r>
            <a:r>
              <a:rPr lang="en-US" dirty="0" smtClean="0"/>
              <a:t>)</a:t>
            </a:r>
          </a:p>
          <a:p>
            <a:r>
              <a:rPr lang="en-US" dirty="0" smtClean="0"/>
              <a:t>General Rules committee considered various proposals, including emailing the orders to a chambers email addresses in Word format</a:t>
            </a:r>
          </a:p>
          <a:p>
            <a:r>
              <a:rPr lang="en-US" dirty="0" smtClean="0"/>
              <a:t>No certified copies of proposed orders can be provided</a:t>
            </a:r>
            <a:endParaRPr lang="en-US" dirty="0"/>
          </a:p>
          <a:p>
            <a:pPr marL="1221895" lvl="3" indent="0">
              <a:buNone/>
            </a:pPr>
            <a:r>
              <a:rPr lang="en-US" dirty="0" smtClean="0"/>
              <a:t>	Minn. R. Civ. P. 5.04(c), 5.06; Minn. Gen. R. </a:t>
            </a:r>
            <a:r>
              <a:rPr lang="en-US" dirty="0" err="1" smtClean="0"/>
              <a:t>Prac</a:t>
            </a:r>
            <a:r>
              <a:rPr lang="en-US" dirty="0" smtClean="0"/>
              <a:t>. 14.03(b), 14.07</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pPr/>
              <a:t>4</a:t>
            </a:fld>
            <a:endParaRPr lang="en-US" dirty="0"/>
          </a:p>
        </p:txBody>
      </p:sp>
    </p:spTree>
    <p:extLst>
      <p:ext uri="{BB962C8B-B14F-4D97-AF65-F5344CB8AC3E}">
        <p14:creationId xmlns:p14="http://schemas.microsoft.com/office/powerpoint/2010/main" val="81840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38150"/>
            <a:ext cx="7162800" cy="857250"/>
          </a:xfrm>
        </p:spPr>
        <p:txBody>
          <a:bodyPr>
            <a:normAutofit fontScale="90000"/>
          </a:bodyPr>
          <a:lstStyle/>
          <a:p>
            <a:r>
              <a:rPr lang="en-US" dirty="0" smtClean="0"/>
              <a:t>Harassment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559028" indent="-457200"/>
            <a:r>
              <a:rPr lang="en-US" dirty="0" smtClean="0"/>
              <a:t>Harassment </a:t>
            </a:r>
            <a:r>
              <a:rPr lang="en-US" dirty="0"/>
              <a:t>restraining orders </a:t>
            </a:r>
            <a:r>
              <a:rPr lang="en-US" dirty="0" smtClean="0"/>
              <a:t>now treated same as orders </a:t>
            </a:r>
            <a:r>
              <a:rPr lang="en-US" dirty="0"/>
              <a:t>for </a:t>
            </a:r>
            <a:r>
              <a:rPr lang="en-US" dirty="0" smtClean="0"/>
              <a:t>protection </a:t>
            </a:r>
          </a:p>
          <a:p>
            <a:pPr marL="915413" lvl="1" indent="-457200"/>
            <a:r>
              <a:rPr lang="en-US" dirty="0" smtClean="0"/>
              <a:t>Replaces case-by-case orders designed to achieve same result</a:t>
            </a:r>
          </a:p>
          <a:p>
            <a:pPr marL="915413" lvl="1" indent="-457200"/>
            <a:r>
              <a:rPr lang="en-US" dirty="0" smtClean="0"/>
              <a:t>Law enforcement information forms (HAR103 and OFP105) also non-public</a:t>
            </a:r>
          </a:p>
          <a:p>
            <a:pPr marL="1221895" lvl="3" indent="0">
              <a:buNone/>
            </a:pPr>
            <a:r>
              <a:rPr lang="en-US" dirty="0"/>
              <a:t>	</a:t>
            </a:r>
            <a:r>
              <a:rPr lang="en-US" dirty="0" smtClean="0"/>
              <a:t>				Minn. </a:t>
            </a:r>
            <a:r>
              <a:rPr lang="en-US" dirty="0"/>
              <a:t>R. </a:t>
            </a:r>
            <a:r>
              <a:rPr lang="en-US" dirty="0" smtClean="0"/>
              <a:t>Pub. Acc. </a:t>
            </a:r>
            <a:r>
              <a:rPr lang="en-US" dirty="0"/>
              <a:t>4, </a:t>
            </a:r>
            <a:r>
              <a:rPr lang="en-US" dirty="0" err="1"/>
              <a:t>subd</a:t>
            </a:r>
            <a:r>
              <a:rPr lang="en-US" dirty="0"/>
              <a:t>. </a:t>
            </a:r>
            <a:r>
              <a:rPr lang="en-US" dirty="0" smtClean="0"/>
              <a:t>1(a).</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1199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38150"/>
            <a:ext cx="7162800" cy="857250"/>
          </a:xfrm>
        </p:spPr>
        <p:txBody>
          <a:bodyPr>
            <a:normAutofit fontScale="90000"/>
          </a:bodyPr>
          <a:lstStyle/>
          <a:p>
            <a:r>
              <a:rPr lang="en-US" dirty="0" smtClean="0"/>
              <a:t>Wills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559028" indent="-457200"/>
            <a:r>
              <a:rPr lang="en-US" dirty="0" smtClean="0"/>
              <a:t>A </a:t>
            </a:r>
            <a:r>
              <a:rPr lang="en-US" dirty="0"/>
              <a:t>will deposited for safekeeping during a testator’s lifetime is maintained as non-public until proof of death is presented</a:t>
            </a:r>
            <a:r>
              <a:rPr lang="en-US" dirty="0" smtClean="0"/>
              <a:t>.</a:t>
            </a:r>
          </a:p>
          <a:p>
            <a:pPr marL="559028" indent="-457200"/>
            <a:r>
              <a:rPr lang="en-US" dirty="0" smtClean="0"/>
              <a:t>Upon proof of death, existence of will may be publicly disclosed</a:t>
            </a:r>
          </a:p>
          <a:p>
            <a:pPr marL="559028" indent="-457200"/>
            <a:r>
              <a:rPr lang="en-US" dirty="0" smtClean="0"/>
              <a:t>Court may transmit will to appropriate court and may order that copies be provided to appropriate persons</a:t>
            </a:r>
          </a:p>
          <a:p>
            <a:pPr marL="1221895" lvl="3" indent="0">
              <a:buNone/>
            </a:pPr>
            <a:r>
              <a:rPr lang="en-US" dirty="0"/>
              <a:t>	</a:t>
            </a:r>
            <a:r>
              <a:rPr lang="en-US" dirty="0" smtClean="0"/>
              <a:t>			Minn. </a:t>
            </a:r>
            <a:r>
              <a:rPr lang="en-US" dirty="0"/>
              <a:t>R. </a:t>
            </a:r>
            <a:r>
              <a:rPr lang="en-US" dirty="0" smtClean="0"/>
              <a:t>Pub. Acc. </a:t>
            </a:r>
            <a:r>
              <a:rPr lang="en-US" dirty="0"/>
              <a:t>4, </a:t>
            </a:r>
            <a:r>
              <a:rPr lang="en-US" dirty="0" err="1"/>
              <a:t>subd</a:t>
            </a:r>
            <a:r>
              <a:rPr lang="en-US" dirty="0"/>
              <a:t>. </a:t>
            </a:r>
            <a:r>
              <a:rPr lang="en-US" dirty="0" smtClean="0"/>
              <a:t>1(a), (</a:t>
            </a:r>
            <a:r>
              <a:rPr lang="en-US" dirty="0" err="1" smtClean="0"/>
              <a:t>i</a:t>
            </a:r>
            <a:r>
              <a:rPr lang="en-US" dirty="0"/>
              <a:t>).</a:t>
            </a:r>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404908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38150"/>
            <a:ext cx="7162800" cy="857250"/>
          </a:xfrm>
        </p:spPr>
        <p:txBody>
          <a:bodyPr>
            <a:normAutofit fontScale="90000"/>
          </a:bodyPr>
          <a:lstStyle/>
          <a:p>
            <a:r>
              <a:rPr lang="en-US" dirty="0" smtClean="0"/>
              <a:t>Call Court Before You File These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559028" indent="-457200"/>
            <a:r>
              <a:rPr lang="en-US" dirty="0" smtClean="0"/>
              <a:t>Administrative warrants </a:t>
            </a:r>
            <a:r>
              <a:rPr lang="en-US" dirty="0"/>
              <a:t>for inspections (safety and health, </a:t>
            </a:r>
            <a:r>
              <a:rPr lang="en-US" dirty="0" smtClean="0"/>
              <a:t>fire, liquor, </a:t>
            </a:r>
            <a:r>
              <a:rPr lang="en-US" dirty="0"/>
              <a:t>and housing </a:t>
            </a:r>
            <a:r>
              <a:rPr lang="en-US" dirty="0" smtClean="0"/>
              <a:t>laws)</a:t>
            </a:r>
          </a:p>
          <a:p>
            <a:pPr marL="559028" indent="-457200"/>
            <a:r>
              <a:rPr lang="en-US" dirty="0" smtClean="0"/>
              <a:t>Motion to Enforce or Quash County </a:t>
            </a:r>
            <a:r>
              <a:rPr lang="en-US" dirty="0"/>
              <a:t>Attorney Subpoena under </a:t>
            </a:r>
            <a:r>
              <a:rPr lang="en-US" dirty="0" smtClean="0"/>
              <a:t>Minn. Stat. </a:t>
            </a:r>
            <a:r>
              <a:rPr lang="en-US" dirty="0"/>
              <a:t>§ 388.23 </a:t>
            </a:r>
            <a:endParaRPr lang="en-US" dirty="0" smtClean="0"/>
          </a:p>
          <a:p>
            <a:pPr marL="559028" indent="-457200"/>
            <a:r>
              <a:rPr lang="en-US" dirty="0" smtClean="0"/>
              <a:t>Release of Video Recording for Use in Administrative Hearing </a:t>
            </a:r>
            <a:r>
              <a:rPr lang="en-US" dirty="0"/>
              <a:t>under Minn. Stat. § </a:t>
            </a:r>
            <a:r>
              <a:rPr lang="en-US" dirty="0" smtClean="0"/>
              <a:t>611A.90</a:t>
            </a:r>
          </a:p>
          <a:p>
            <a:pPr marL="1221895" lvl="3" indent="0">
              <a:buNone/>
            </a:pPr>
            <a:r>
              <a:rPr lang="en-US" dirty="0"/>
              <a:t>	</a:t>
            </a:r>
            <a:r>
              <a:rPr lang="en-US" dirty="0" smtClean="0"/>
              <a:t>			Minn. R. Pub Acc. 4, </a:t>
            </a:r>
            <a:r>
              <a:rPr lang="en-US" dirty="0" err="1"/>
              <a:t>subd</a:t>
            </a:r>
            <a:r>
              <a:rPr lang="en-US" dirty="0"/>
              <a:t>. 1(j</a:t>
            </a:r>
            <a:r>
              <a:rPr lang="en-US" dirty="0" smtClean="0"/>
              <a:t>), (k) and (l).</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4928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Access</a:t>
            </a:r>
            <a:endParaRPr lang="en-US" dirty="0"/>
          </a:p>
        </p:txBody>
      </p:sp>
      <p:sp>
        <p:nvSpPr>
          <p:cNvPr id="3" name="Content Placeholder 2"/>
          <p:cNvSpPr>
            <a:spLocks noGrp="1"/>
          </p:cNvSpPr>
          <p:nvPr>
            <p:ph idx="1"/>
          </p:nvPr>
        </p:nvSpPr>
        <p:spPr/>
        <p:txBody>
          <a:bodyPr/>
          <a:lstStyle/>
          <a:p>
            <a:r>
              <a:rPr lang="en-US" dirty="0" smtClean="0"/>
              <a:t>Technology is still being developed</a:t>
            </a:r>
          </a:p>
          <a:p>
            <a:r>
              <a:rPr lang="en-US" dirty="0" smtClean="0"/>
              <a:t>For most public cases, documents will eventually be remotely accessible</a:t>
            </a:r>
          </a:p>
          <a:p>
            <a:r>
              <a:rPr lang="en-US" dirty="0" smtClean="0"/>
              <a:t>Will apply to documents filed on or after 7/1/15</a:t>
            </a:r>
          </a:p>
          <a:p>
            <a:r>
              <a:rPr lang="en-US" dirty="0" smtClean="0"/>
              <a:t>IMPORTANT:  Court staff and </a:t>
            </a:r>
            <a:r>
              <a:rPr lang="en-US" dirty="0" err="1" smtClean="0"/>
              <a:t>eFilers</a:t>
            </a:r>
            <a:r>
              <a:rPr lang="en-US" dirty="0" smtClean="0"/>
              <a:t> need to apply new security classifications starting 7/1/15 in every county</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00966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09550"/>
            <a:ext cx="7162800" cy="857250"/>
          </a:xfrm>
        </p:spPr>
        <p:txBody>
          <a:bodyPr/>
          <a:lstStyle/>
          <a:p>
            <a:r>
              <a:rPr lang="en-US" dirty="0" smtClean="0"/>
              <a:t>Remote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0218064"/>
              </p:ext>
            </p:extLst>
          </p:nvPr>
        </p:nvGraphicFramePr>
        <p:xfrm>
          <a:off x="762000" y="1123949"/>
          <a:ext cx="8001000" cy="3307080"/>
        </p:xfrm>
        <a:graphic>
          <a:graphicData uri="http://schemas.openxmlformats.org/drawingml/2006/table">
            <a:tbl>
              <a:tblPr firstRow="1" firstCol="1" bandRow="1">
                <a:tableStyleId>{5C22544A-7EE6-4342-B048-85BDC9FD1C3A}</a:tableStyleId>
              </a:tblPr>
              <a:tblGrid>
                <a:gridCol w="4000500"/>
                <a:gridCol w="4000500"/>
              </a:tblGrid>
              <a:tr h="418772">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Type of Remote Access</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Case Type (document security changes needed)</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3600">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No Remote Access</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smtClean="0">
                          <a:solidFill>
                            <a:schemeClr val="tx1"/>
                          </a:solidFill>
                          <a:effectLst/>
                          <a:latin typeface="Arial Narrow" panose="020B0606020202030204" pitchFamily="34" charset="0"/>
                        </a:rPr>
                        <a:t>D-16,</a:t>
                      </a:r>
                      <a:r>
                        <a:rPr lang="en-US" sz="2000" baseline="30000" dirty="0" smtClean="0">
                          <a:solidFill>
                            <a:schemeClr val="tx1"/>
                          </a:solidFill>
                          <a:effectLst/>
                          <a:latin typeface="Arial Narrow" panose="020B0606020202030204" pitchFamily="34" charset="0"/>
                        </a:rPr>
                        <a:t>i</a:t>
                      </a:r>
                      <a:endParaRPr lang="en-US" sz="2000" dirty="0" smtClean="0">
                        <a:solidFill>
                          <a:schemeClr val="tx1"/>
                        </a:solidFill>
                        <a:effectLst/>
                        <a:latin typeface="Arial Narrow" panose="020B0606020202030204" pitchFamily="34" charset="0"/>
                      </a:endParaRPr>
                    </a:p>
                    <a:p>
                      <a:pPr marL="0" marR="0">
                        <a:lnSpc>
                          <a:spcPct val="115000"/>
                        </a:lnSpc>
                        <a:spcBef>
                          <a:spcPts val="0"/>
                        </a:spcBef>
                        <a:spcAft>
                          <a:spcPts val="1200"/>
                        </a:spcAft>
                        <a:tabLst>
                          <a:tab pos="914400" algn="l"/>
                        </a:tabLst>
                      </a:pPr>
                      <a:r>
                        <a:rPr lang="en-US" sz="2000" dirty="0" smtClean="0">
                          <a:solidFill>
                            <a:schemeClr val="tx1"/>
                          </a:solidFill>
                          <a:effectLst/>
                          <a:latin typeface="Arial Narrow" panose="020B0606020202030204" pitchFamily="34" charset="0"/>
                        </a:rPr>
                        <a:t>CHIPS </a:t>
                      </a:r>
                      <a:r>
                        <a:rPr lang="en-US" sz="2000" dirty="0">
                          <a:solidFill>
                            <a:schemeClr val="tx1"/>
                          </a:solidFill>
                          <a:effectLst/>
                          <a:latin typeface="Arial Narrow" panose="020B0606020202030204" pitchFamily="34" charset="0"/>
                        </a:rPr>
                        <a:t>(change C2 to P2, so that will be available at MPA </a:t>
                      </a:r>
                      <a:r>
                        <a:rPr lang="en-US" sz="2000" dirty="0" smtClean="0">
                          <a:solidFill>
                            <a:schemeClr val="tx1"/>
                          </a:solidFill>
                          <a:effectLst/>
                          <a:latin typeface="Arial Narrow" panose="020B0606020202030204" pitchFamily="34" charset="0"/>
                        </a:rPr>
                        <a:t>Courthouse)</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08428">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ROA </a:t>
                      </a:r>
                      <a:r>
                        <a:rPr lang="en-US" sz="2000" dirty="0" smtClean="0">
                          <a:solidFill>
                            <a:schemeClr val="tx1"/>
                          </a:solidFill>
                          <a:effectLst/>
                          <a:latin typeface="Arial Narrow" panose="020B0606020202030204" pitchFamily="34" charset="0"/>
                        </a:rPr>
                        <a:t>(register of actions, calendars, index, and judgment docket) only</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civil commitment (change P1 to P2, so documents are only available at MPA Courthouse; make civil commitments of minors a confidential case type)</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2167633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6089479"/>
              </p:ext>
            </p:extLst>
          </p:nvPr>
        </p:nvGraphicFramePr>
        <p:xfrm>
          <a:off x="1143000" y="965103"/>
          <a:ext cx="7307580" cy="3782059"/>
        </p:xfrm>
        <a:graphic>
          <a:graphicData uri="http://schemas.openxmlformats.org/drawingml/2006/table">
            <a:tbl>
              <a:tblPr firstRow="1" firstCol="1" bandRow="1">
                <a:tableStyleId>{5C22544A-7EE6-4342-B048-85BDC9FD1C3A}</a:tableStyleId>
              </a:tblPr>
              <a:tblGrid>
                <a:gridCol w="3653790"/>
                <a:gridCol w="3653790"/>
              </a:tblGrid>
              <a:tr h="431088">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Type of Remote Access</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Case Type (document security changes needed)</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3055">
                <a:tc>
                  <a:txBody>
                    <a:bodyPr/>
                    <a:lstStyle/>
                    <a:p>
                      <a:pPr marL="0" marR="0">
                        <a:lnSpc>
                          <a:spcPct val="115000"/>
                        </a:lnSpc>
                        <a:spcBef>
                          <a:spcPts val="0"/>
                        </a:spcBef>
                        <a:spcAft>
                          <a:spcPts val="1200"/>
                        </a:spcAft>
                        <a:tabLst>
                          <a:tab pos="914400" algn="l"/>
                        </a:tabLst>
                      </a:pPr>
                      <a:r>
                        <a:rPr lang="en-US" sz="2000" dirty="0" smtClean="0">
                          <a:solidFill>
                            <a:schemeClr val="tx1"/>
                          </a:solidFill>
                          <a:effectLst/>
                          <a:latin typeface="Arial Narrow" panose="020B0606020202030204" pitchFamily="34" charset="0"/>
                        </a:rPr>
                        <a:t>ROA </a:t>
                      </a:r>
                      <a:r>
                        <a:rPr lang="en-US" sz="2000" dirty="0">
                          <a:solidFill>
                            <a:schemeClr val="tx1"/>
                          </a:solidFill>
                          <a:effectLst/>
                          <a:latin typeface="Arial Narrow" panose="020B0606020202030204" pitchFamily="34" charset="0"/>
                        </a:rPr>
                        <a:t>and court-generated documents</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family, post-adjudication paternity (for post-adjudication paternity, change from C to P2 and P1)</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9000">
                <a:tc>
                  <a:txBody>
                    <a:bodyPr/>
                    <a:lstStyle/>
                    <a:p>
                      <a:pPr marL="0" marR="0">
                        <a:lnSpc>
                          <a:spcPct val="115000"/>
                        </a:lnSpc>
                        <a:spcBef>
                          <a:spcPts val="0"/>
                        </a:spcBef>
                        <a:spcAft>
                          <a:spcPts val="1200"/>
                        </a:spcAft>
                        <a:tabLst>
                          <a:tab pos="914400" algn="l"/>
                        </a:tabLst>
                      </a:pPr>
                      <a:r>
                        <a:rPr lang="en-US" sz="2000">
                          <a:solidFill>
                            <a:schemeClr val="tx1"/>
                          </a:solidFill>
                          <a:effectLst/>
                          <a:latin typeface="Arial Narrow" panose="020B0606020202030204" pitchFamily="34" charset="0"/>
                        </a:rPr>
                        <a:t>ROA, court-generated documents, and party-generated documents</a:t>
                      </a:r>
                      <a:endParaRPr lang="en-US" sz="200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200"/>
                        </a:spcAft>
                        <a:tabLst>
                          <a:tab pos="914400" algn="l"/>
                        </a:tabLst>
                      </a:pPr>
                      <a:r>
                        <a:rPr lang="en-US" sz="2000" dirty="0">
                          <a:solidFill>
                            <a:schemeClr val="tx1"/>
                          </a:solidFill>
                          <a:effectLst/>
                          <a:latin typeface="Arial Narrow" panose="020B0606020202030204" pitchFamily="34" charset="0"/>
                        </a:rPr>
                        <a:t>civil, criminal (the name searching limitation on pending criminal cases </a:t>
                      </a:r>
                      <a:r>
                        <a:rPr lang="en-US" sz="2000" dirty="0" smtClean="0">
                          <a:solidFill>
                            <a:schemeClr val="tx1"/>
                          </a:solidFill>
                          <a:effectLst/>
                          <a:latin typeface="Arial Narrow" panose="020B0606020202030204" pitchFamily="34" charset="0"/>
                        </a:rPr>
                        <a:t>remains; </a:t>
                      </a:r>
                      <a:r>
                        <a:rPr lang="en-US" sz="2000" dirty="0">
                          <a:solidFill>
                            <a:schemeClr val="tx1"/>
                          </a:solidFill>
                          <a:effectLst/>
                          <a:latin typeface="Arial Narrow" panose="020B0606020202030204" pitchFamily="34" charset="0"/>
                        </a:rPr>
                        <a:t>change P2 to P1)</a:t>
                      </a:r>
                      <a:endParaRPr lang="en-US" sz="20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9000">
                <a:tc gridSpan="2">
                  <a:txBody>
                    <a:bodyPr/>
                    <a:lstStyle/>
                    <a:p>
                      <a:pPr marL="0" marR="0">
                        <a:lnSpc>
                          <a:spcPct val="115000"/>
                        </a:lnSpc>
                        <a:spcBef>
                          <a:spcPts val="0"/>
                        </a:spcBef>
                        <a:spcAft>
                          <a:spcPts val="1200"/>
                        </a:spcAft>
                        <a:tabLst>
                          <a:tab pos="914400" algn="l"/>
                        </a:tabLst>
                      </a:pPr>
                      <a:r>
                        <a:rPr lang="en-US" sz="1800" dirty="0" smtClean="0">
                          <a:solidFill>
                            <a:schemeClr val="tx1"/>
                          </a:solidFill>
                          <a:effectLst/>
                          <a:latin typeface="Arial Narrow" panose="020B0606020202030204" pitchFamily="34" charset="0"/>
                          <a:ea typeface="Calibri"/>
                          <a:cs typeface="Times New Roman"/>
                        </a:rPr>
                        <a:t>NOTE: If the public calls the court for pending criminal case file numbers, staff need not provide them.  Direct the caller to any courthouse to access the public name index statewide with no name search limitation.</a:t>
                      </a:r>
                      <a:endParaRPr lang="en-US" sz="1800" dirty="0">
                        <a:solidFill>
                          <a:schemeClr val="tx1"/>
                        </a:solidFill>
                        <a:effectLst/>
                        <a:latin typeface="Arial Narrow" panose="020B060602020203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15000"/>
                        </a:lnSpc>
                        <a:spcBef>
                          <a:spcPts val="0"/>
                        </a:spcBef>
                        <a:spcAft>
                          <a:spcPts val="1200"/>
                        </a:spcAft>
                        <a:tabLst>
                          <a:tab pos="914400" algn="l"/>
                        </a:tabLst>
                      </a:pPr>
                      <a:endParaRPr lang="en-US" sz="2000" dirty="0">
                        <a:solidFill>
                          <a:schemeClr val="bg1"/>
                        </a:solidFill>
                        <a:effectLst/>
                        <a:latin typeface="Arial Narrow" panose="020B0606020202030204" pitchFamily="34" charset="0"/>
                        <a:ea typeface="Calibri"/>
                        <a:cs typeface="Times New Roman"/>
                      </a:endParaRPr>
                    </a:p>
                  </a:txBody>
                  <a:tcPr marL="68580" marR="68580" marT="0" marB="0">
                    <a:solidFill>
                      <a:srgbClr val="FF0000"/>
                    </a:solidFill>
                  </a:tcPr>
                </a:tc>
              </a:tr>
            </a:tbl>
          </a:graphicData>
        </a:graphic>
      </p:graphicFrame>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9162002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More?</a:t>
            </a:r>
            <a:endParaRPr lang="en-US" dirty="0"/>
          </a:p>
        </p:txBody>
      </p:sp>
      <p:sp>
        <p:nvSpPr>
          <p:cNvPr id="3" name="Content Placeholder 2"/>
          <p:cNvSpPr>
            <a:spLocks noGrp="1"/>
          </p:cNvSpPr>
          <p:nvPr>
            <p:ph idx="1"/>
          </p:nvPr>
        </p:nvSpPr>
        <p:spPr/>
        <p:txBody>
          <a:bodyPr/>
          <a:lstStyle/>
          <a:p>
            <a:r>
              <a:rPr lang="en-US" dirty="0" smtClean="0"/>
              <a:t>For additional detail, consult rules promulgation orders posted on main webpage</a:t>
            </a:r>
          </a:p>
          <a:p>
            <a:pPr marL="0" indent="0">
              <a:buNone/>
            </a:pPr>
            <a:r>
              <a:rPr lang="en-US" u="sng" dirty="0">
                <a:hlinkClick r:id="rId3"/>
              </a:rPr>
              <a:t>www.mncourts.gov/?page=5112</a:t>
            </a:r>
            <a:endParaRPr lang="en-US" dirty="0"/>
          </a:p>
          <a:p>
            <a:pPr marL="0" indent="0">
              <a:buNone/>
            </a:pPr>
            <a:endParaRPr lang="en-US" dirty="0" smtClean="0"/>
          </a:p>
          <a:p>
            <a:r>
              <a:rPr lang="en-US" b="1" dirty="0" smtClean="0"/>
              <a:t>Questions about the Rules?</a:t>
            </a:r>
          </a:p>
          <a:p>
            <a:pPr marL="0" indent="0">
              <a:buNone/>
            </a:pPr>
            <a:r>
              <a:rPr lang="en-US" b="1" dirty="0" smtClean="0"/>
              <a:t>	Contact Legal Counsel Division</a:t>
            </a:r>
            <a:endParaRPr lang="en-US" b="1"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32395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Civil Rules: No Discovery Filing</a:t>
            </a:r>
            <a:endParaRPr lang="en-US" dirty="0"/>
          </a:p>
        </p:txBody>
      </p:sp>
      <p:sp>
        <p:nvSpPr>
          <p:cNvPr id="3" name="Content Placeholder 2"/>
          <p:cNvSpPr>
            <a:spLocks noGrp="1"/>
          </p:cNvSpPr>
          <p:nvPr>
            <p:ph idx="1"/>
          </p:nvPr>
        </p:nvSpPr>
        <p:spPr/>
        <p:txBody>
          <a:bodyPr>
            <a:normAutofit fontScale="92500" lnSpcReduction="20000"/>
          </a:bodyPr>
          <a:lstStyle/>
          <a:p>
            <a:r>
              <a:rPr lang="en-US" sz="3100" dirty="0" smtClean="0"/>
              <a:t>Discovery </a:t>
            </a:r>
            <a:r>
              <a:rPr lang="en-US" sz="3100" dirty="0"/>
              <a:t>filings can be rejected by court </a:t>
            </a:r>
            <a:r>
              <a:rPr lang="en-US" sz="3100" dirty="0" smtClean="0"/>
              <a:t>staff</a:t>
            </a:r>
            <a:endParaRPr lang="en-US" sz="3100" dirty="0"/>
          </a:p>
          <a:p>
            <a:r>
              <a:rPr lang="en-US" sz="3100" dirty="0"/>
              <a:t>Still allow attachments to affidavits </a:t>
            </a:r>
            <a:r>
              <a:rPr lang="en-US" sz="3100" dirty="0" smtClean="0"/>
              <a:t>in support of motions</a:t>
            </a:r>
            <a:r>
              <a:rPr lang="en-US" sz="3100" dirty="0"/>
              <a:t>, etc., </a:t>
            </a:r>
            <a:endParaRPr lang="en-US" sz="3100" dirty="0" smtClean="0"/>
          </a:p>
          <a:p>
            <a:r>
              <a:rPr lang="en-US" sz="3100" dirty="0" smtClean="0"/>
              <a:t>but </a:t>
            </a:r>
            <a:r>
              <a:rPr lang="en-US" sz="3100" dirty="0"/>
              <a:t>no dumping of discovery into the court files unless </a:t>
            </a:r>
            <a:r>
              <a:rPr lang="en-US" sz="3100" dirty="0" smtClean="0"/>
              <a:t>presiding </a:t>
            </a:r>
            <a:r>
              <a:rPr lang="en-US" sz="3100" dirty="0"/>
              <a:t>judge </a:t>
            </a:r>
            <a:r>
              <a:rPr lang="en-US" sz="3100" dirty="0" smtClean="0"/>
              <a:t>authorizes it</a:t>
            </a:r>
          </a:p>
          <a:p>
            <a:r>
              <a:rPr lang="en-US" sz="3100" dirty="0" smtClean="0"/>
              <a:t>SCAO Legal is advising court staff to go slow and double check with Judge</a:t>
            </a:r>
          </a:p>
          <a:p>
            <a:pPr marL="1221895" lvl="3" indent="0">
              <a:buNone/>
            </a:pPr>
            <a:r>
              <a:rPr lang="en-US" dirty="0"/>
              <a:t>	</a:t>
            </a:r>
            <a:r>
              <a:rPr lang="en-US" dirty="0" smtClean="0"/>
              <a:t>				Minn. R. Civ. P. 5.04(c), 5.06</a:t>
            </a:r>
          </a:p>
          <a:p>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pPr/>
              <a:t>5</a:t>
            </a:fld>
            <a:endParaRPr lang="en-US" dirty="0"/>
          </a:p>
        </p:txBody>
      </p:sp>
    </p:spTree>
    <p:extLst>
      <p:ext uri="{BB962C8B-B14F-4D97-AF65-F5344CB8AC3E}">
        <p14:creationId xmlns:p14="http://schemas.microsoft.com/office/powerpoint/2010/main" val="107817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Civil Rules: Restricted Identifiers</a:t>
            </a:r>
            <a:endParaRPr lang="en-US" dirty="0"/>
          </a:p>
        </p:txBody>
      </p:sp>
      <p:sp>
        <p:nvSpPr>
          <p:cNvPr id="3" name="Content Placeholder 2"/>
          <p:cNvSpPr>
            <a:spLocks noGrp="1"/>
          </p:cNvSpPr>
          <p:nvPr>
            <p:ph idx="1"/>
          </p:nvPr>
        </p:nvSpPr>
        <p:spPr/>
        <p:txBody>
          <a:bodyPr>
            <a:normAutofit/>
          </a:bodyPr>
          <a:lstStyle/>
          <a:p>
            <a:r>
              <a:rPr lang="en-US" dirty="0"/>
              <a:t>Restricted Identifiers defined Minn. Gen. R. </a:t>
            </a:r>
            <a:r>
              <a:rPr lang="en-US" dirty="0" err="1"/>
              <a:t>Prac</a:t>
            </a:r>
            <a:r>
              <a:rPr lang="en-US" dirty="0"/>
              <a:t>. 11 </a:t>
            </a:r>
            <a:endParaRPr lang="en-US" dirty="0" smtClean="0"/>
          </a:p>
          <a:p>
            <a:r>
              <a:rPr lang="en-US" dirty="0" smtClean="0"/>
              <a:t>Ultimate sanction of rejection of filing considered but not adopted by civil and general rules committees</a:t>
            </a:r>
          </a:p>
          <a:p>
            <a:r>
              <a:rPr lang="en-US" dirty="0"/>
              <a:t>N</a:t>
            </a:r>
            <a:r>
              <a:rPr lang="en-US" dirty="0" smtClean="0"/>
              <a:t>ew discrepancy notice/sanction process </a:t>
            </a:r>
            <a:r>
              <a:rPr lang="en-US" dirty="0"/>
              <a:t>for these in general rule 11 discussed </a:t>
            </a:r>
            <a:r>
              <a:rPr lang="en-US" dirty="0" smtClean="0"/>
              <a:t>later</a:t>
            </a:r>
          </a:p>
          <a:p>
            <a:pPr lvl="1"/>
            <a:r>
              <a:rPr lang="en-US" dirty="0" smtClean="0"/>
              <a:t>Judge decides what impact a Stricken document will have</a:t>
            </a:r>
          </a:p>
          <a:p>
            <a:pPr marL="1221895" lvl="3" indent="0">
              <a:buNone/>
            </a:pPr>
            <a:r>
              <a:rPr lang="en-US" dirty="0" smtClean="0"/>
              <a:t>				Minn. R. Civ. P. 5.04; Gen. R. </a:t>
            </a:r>
            <a:r>
              <a:rPr lang="en-US" dirty="0" err="1" smtClean="0"/>
              <a:t>Prac</a:t>
            </a:r>
            <a:r>
              <a:rPr lang="en-US" dirty="0" smtClean="0"/>
              <a:t>. 11.04</a:t>
            </a:r>
            <a:endParaRPr lang="en-US" dirty="0"/>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2182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Civil Rules: Restricted Identifiers</a:t>
            </a:r>
            <a:endParaRPr lang="en-US" dirty="0"/>
          </a:p>
        </p:txBody>
      </p:sp>
      <p:sp>
        <p:nvSpPr>
          <p:cNvPr id="3" name="Content Placeholder 2"/>
          <p:cNvSpPr>
            <a:spLocks noGrp="1"/>
          </p:cNvSpPr>
          <p:nvPr>
            <p:ph idx="1"/>
          </p:nvPr>
        </p:nvSpPr>
        <p:spPr/>
        <p:txBody>
          <a:bodyPr>
            <a:normAutofit lnSpcReduction="10000"/>
          </a:bodyPr>
          <a:lstStyle/>
          <a:p>
            <a:r>
              <a:rPr lang="en-US" dirty="0" smtClean="0"/>
              <a:t>Civil </a:t>
            </a:r>
            <a:r>
              <a:rPr lang="en-US" dirty="0"/>
              <a:t>rule 11 now includes certification of compliance with </a:t>
            </a:r>
            <a:r>
              <a:rPr lang="en-US" dirty="0" smtClean="0"/>
              <a:t>General Rule </a:t>
            </a:r>
            <a:r>
              <a:rPr lang="en-US" dirty="0"/>
              <a:t>11, </a:t>
            </a:r>
            <a:endParaRPr lang="en-US" dirty="0" smtClean="0"/>
          </a:p>
          <a:p>
            <a:pPr lvl="1"/>
            <a:r>
              <a:rPr lang="en-US" dirty="0" smtClean="0"/>
              <a:t>violations of General Rule 11 can </a:t>
            </a:r>
            <a:r>
              <a:rPr lang="en-US" dirty="0"/>
              <a:t>also be sanction </a:t>
            </a:r>
            <a:r>
              <a:rPr lang="en-US" dirty="0" smtClean="0"/>
              <a:t>issue </a:t>
            </a:r>
            <a:r>
              <a:rPr lang="en-US" dirty="0"/>
              <a:t>under civil rule 11 </a:t>
            </a:r>
          </a:p>
          <a:p>
            <a:pPr lvl="1"/>
            <a:r>
              <a:rPr lang="en-US" dirty="0" smtClean="0"/>
              <a:t>No waiting 21 days to seek relief under Civil Rule 11 when Restricted Identifier violation of General Rule 11 </a:t>
            </a:r>
          </a:p>
          <a:p>
            <a:pPr lvl="1"/>
            <a:r>
              <a:rPr lang="en-US" dirty="0" smtClean="0"/>
              <a:t>Separate </a:t>
            </a:r>
            <a:r>
              <a:rPr lang="en-US" dirty="0"/>
              <a:t>but not exclusive remedies</a:t>
            </a:r>
          </a:p>
          <a:p>
            <a:pPr marL="1221895" lvl="3" indent="0">
              <a:buNone/>
            </a:pPr>
            <a:r>
              <a:rPr lang="en-US" dirty="0" smtClean="0"/>
              <a:t>				Minn. R. Civ. P. 5.04; Gen. R. </a:t>
            </a:r>
            <a:r>
              <a:rPr lang="en-US" dirty="0" err="1" smtClean="0"/>
              <a:t>Prac</a:t>
            </a:r>
            <a:r>
              <a:rPr lang="en-US" dirty="0" smtClean="0"/>
              <a:t>. 11.04</a:t>
            </a:r>
            <a:endParaRPr lang="en-US" dirty="0"/>
          </a:p>
          <a:p>
            <a:endParaRPr lang="en-US" dirty="0" smtClean="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210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Civil Rule: Notarization Alternative</a:t>
            </a:r>
            <a:endParaRPr lang="en-US" dirty="0"/>
          </a:p>
        </p:txBody>
      </p:sp>
      <p:sp>
        <p:nvSpPr>
          <p:cNvPr id="3" name="Content Placeholder 2"/>
          <p:cNvSpPr>
            <a:spLocks noGrp="1"/>
          </p:cNvSpPr>
          <p:nvPr>
            <p:ph idx="1"/>
          </p:nvPr>
        </p:nvSpPr>
        <p:spPr/>
        <p:txBody>
          <a:bodyPr>
            <a:normAutofit lnSpcReduction="10000"/>
          </a:bodyPr>
          <a:lstStyle/>
          <a:p>
            <a:r>
              <a:rPr lang="en-US" dirty="0" smtClean="0"/>
              <a:t>2014 statute allows for non-notarized signatures</a:t>
            </a:r>
          </a:p>
          <a:p>
            <a:r>
              <a:rPr lang="en-US" dirty="0" smtClean="0"/>
              <a:t>BOTH NOTARIZED AND NON-NOTARIZED SIGNATURES ALLOWED</a:t>
            </a:r>
          </a:p>
          <a:p>
            <a:r>
              <a:rPr lang="en-US" dirty="0" smtClean="0"/>
              <a:t>Effective date: July 1, 2015 statewide</a:t>
            </a:r>
          </a:p>
          <a:p>
            <a:r>
              <a:rPr lang="en-US" dirty="0"/>
              <a:t>Exceptions: admissions and settlements in Adoption and CHIPS cases require </a:t>
            </a:r>
            <a:r>
              <a:rPr lang="en-US" dirty="0" smtClean="0"/>
              <a:t>notarization</a:t>
            </a:r>
          </a:p>
          <a:p>
            <a:pPr marL="1221895" lvl="3" indent="0">
              <a:buNone/>
            </a:pPr>
            <a:r>
              <a:rPr lang="en-US" dirty="0" smtClean="0"/>
              <a:t>Minn</a:t>
            </a:r>
            <a:r>
              <a:rPr lang="en-US" dirty="0"/>
              <a:t>. Stat. § </a:t>
            </a:r>
            <a:r>
              <a:rPr lang="en-US" dirty="0" smtClean="0"/>
              <a:t>358.116; Minn. R. </a:t>
            </a:r>
            <a:r>
              <a:rPr lang="en-US" dirty="0"/>
              <a:t>C</a:t>
            </a:r>
            <a:r>
              <a:rPr lang="en-US" dirty="0" smtClean="0"/>
              <a:t>iv. P. 33.01, 54.04, 56.05, Minn. Gen. R. </a:t>
            </a:r>
            <a:r>
              <a:rPr lang="en-US" dirty="0" err="1" smtClean="0"/>
              <a:t>Prac</a:t>
            </a:r>
            <a:r>
              <a:rPr lang="en-US" dirty="0" smtClean="0"/>
              <a:t>. 115; </a:t>
            </a:r>
            <a:r>
              <a:rPr lang="nb-NO" dirty="0"/>
              <a:t>Minn. Juv. Prot. P. R. 35.03, subds. 1, 2; Minn. Adop. P. R. 19.03.</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9715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Civil rule: Notarization Alternative</a:t>
            </a:r>
            <a:endParaRPr lang="en-US" dirty="0"/>
          </a:p>
        </p:txBody>
      </p:sp>
      <p:sp>
        <p:nvSpPr>
          <p:cNvPr id="3" name="Content Placeholder 2"/>
          <p:cNvSpPr>
            <a:spLocks noGrp="1"/>
          </p:cNvSpPr>
          <p:nvPr>
            <p:ph idx="1"/>
          </p:nvPr>
        </p:nvSpPr>
        <p:spPr/>
        <p:txBody>
          <a:bodyPr>
            <a:normAutofit fontScale="92500"/>
          </a:bodyPr>
          <a:lstStyle/>
          <a:p>
            <a:r>
              <a:rPr lang="en-US" dirty="0" smtClean="0"/>
              <a:t>What is the magic language?</a:t>
            </a:r>
          </a:p>
          <a:p>
            <a:r>
              <a:rPr lang="en-US" dirty="0"/>
              <a:t>signature is affixed immediately below </a:t>
            </a:r>
            <a:r>
              <a:rPr lang="en-US" dirty="0" smtClean="0"/>
              <a:t>the following words: </a:t>
            </a:r>
            <a:r>
              <a:rPr lang="en-US" dirty="0"/>
              <a:t>“I declare under penalty of perjury that everything I have stated in this document is true and correct.”  </a:t>
            </a:r>
            <a:endParaRPr lang="en-US" dirty="0" smtClean="0"/>
          </a:p>
          <a:p>
            <a:r>
              <a:rPr lang="en-US" dirty="0" smtClean="0"/>
              <a:t>Also, the </a:t>
            </a:r>
            <a:r>
              <a:rPr lang="en-US" dirty="0"/>
              <a:t>date of signing and the county and state where the document was signed shall be noted on the document.</a:t>
            </a:r>
            <a:endParaRPr lang="en-US" dirty="0" smtClean="0"/>
          </a:p>
          <a:p>
            <a:pPr marL="1221895" lvl="3" indent="0">
              <a:buNone/>
            </a:pPr>
            <a:r>
              <a:rPr lang="en-US" dirty="0" smtClean="0"/>
              <a:t>Minn</a:t>
            </a:r>
            <a:r>
              <a:rPr lang="en-US" dirty="0"/>
              <a:t>. Stat. § </a:t>
            </a:r>
            <a:r>
              <a:rPr lang="en-US" dirty="0" smtClean="0"/>
              <a:t>358.116; Minn. Gen. R. </a:t>
            </a:r>
            <a:r>
              <a:rPr lang="en-US" dirty="0" err="1" smtClean="0"/>
              <a:t>Prac</a:t>
            </a:r>
            <a:r>
              <a:rPr lang="en-US" dirty="0" smtClean="0"/>
              <a:t>. 115; </a:t>
            </a:r>
            <a:r>
              <a:rPr lang="nb-NO" dirty="0"/>
              <a:t>Minn. Juv. Prot. P. R. 35.03, subds. 1, 2; Minn. Adop. P. R. 19.03.</a:t>
            </a:r>
            <a:endParaRPr lang="en-US" dirty="0"/>
          </a:p>
        </p:txBody>
      </p:sp>
      <p:sp>
        <p:nvSpPr>
          <p:cNvPr id="4" name="Slide Number Placeholder 3"/>
          <p:cNvSpPr>
            <a:spLocks noGrp="1"/>
          </p:cNvSpPr>
          <p:nvPr>
            <p:ph type="sldNum" sz="quarter" idx="12"/>
          </p:nvPr>
        </p:nvSpPr>
        <p:spPr/>
        <p:txBody>
          <a:bodyPr/>
          <a:lstStyle/>
          <a:p>
            <a:fld id="{213C851E-ED6C-4C91-A38B-C925F00F6B0D}"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07019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8&quot;/&gt;&lt;/object&gt;&lt;object type=&quot;3&quot; unique_id=&quot;10075&quot;&gt;&lt;property id=&quot;20148&quot; value=&quot;5&quot;/&gt;&lt;property id=&quot;20300&quot; value=&quot;Slide 2 - &amp;quot;Insert Title Here&amp;quot;&quot;/&gt;&lt;property id=&quot;20307&quot; value=&quot;261&quot;/&gt;&lt;/object&gt;&lt;/object&gt;&lt;object type=&quot;8&quot; unique_id=&quot;10091&quot;&gt;&lt;/object&gt;&lt;/object&gt;&lt;/database&gt;"/>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ACBC theme">
      <a:dk1>
        <a:sysClr val="windowText" lastClr="000000"/>
      </a:dk1>
      <a:lt1>
        <a:sysClr val="window" lastClr="FFFFFF"/>
      </a:lt1>
      <a:dk2>
        <a:srgbClr val="1F497D"/>
      </a:dk2>
      <a:lt2>
        <a:srgbClr val="EEECE1"/>
      </a:lt2>
      <a:accent1>
        <a:srgbClr val="ED1C24"/>
      </a:accent1>
      <a:accent2>
        <a:srgbClr val="2B3990"/>
      </a:accent2>
      <a:accent3>
        <a:srgbClr val="8DC63F"/>
      </a:accent3>
      <a:accent4>
        <a:srgbClr val="9E1F63"/>
      </a:accent4>
      <a:accent5>
        <a:srgbClr val="27AAE1"/>
      </a:accent5>
      <a:accent6>
        <a:srgbClr val="F26122"/>
      </a:accent6>
      <a:hlink>
        <a:srgbClr val="0070C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E381F0C0E8594A96367EE0031BBA5B" ma:contentTypeVersion="0" ma:contentTypeDescription="Create a new document." ma:contentTypeScope="" ma:versionID="f986a4d595b93d182ff1ab77c377df2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F8F903-DA6B-4AC6-B06B-654651924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56349ED-4CBE-41A6-9DCB-56A210551942}">
  <ds:schemaRefs>
    <ds:schemaRef ds:uri="http://www.w3.org/XML/1998/namespace"/>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B92CD6DD-C37A-4E7C-9EC7-C3446077B2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4222</TotalTime>
  <Words>2761</Words>
  <Application>Microsoft Office PowerPoint</Application>
  <PresentationFormat>On-screen Show (16:9)</PresentationFormat>
  <Paragraphs>359</Paragraphs>
  <Slides>46</Slides>
  <Notes>46</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1_Office Theme</vt:lpstr>
      <vt:lpstr>Office Theme</vt:lpstr>
      <vt:lpstr>New Minnesota Court Rules: Overview of the Civil, General, and Access Rules</vt:lpstr>
      <vt:lpstr>2015 Rules Changes</vt:lpstr>
      <vt:lpstr>Civil Rules What is NOT Changing</vt:lpstr>
      <vt:lpstr>New Civil Rules: Proposed Orders</vt:lpstr>
      <vt:lpstr>New Civil Rules: No Discovery Filing</vt:lpstr>
      <vt:lpstr>New Civil Rules: Restricted Identifiers</vt:lpstr>
      <vt:lpstr>New Civil Rules: Restricted Identifiers</vt:lpstr>
      <vt:lpstr>New Civil Rule: Notarization Alternative</vt:lpstr>
      <vt:lpstr>New Civil rule: Notarization Alternative</vt:lpstr>
      <vt:lpstr>New Civil Rule: Notarization Alternative</vt:lpstr>
      <vt:lpstr>New Civil Rule: Interstate Subpoena</vt:lpstr>
      <vt:lpstr>New General Rule: Mandatory e-Filers</vt:lpstr>
      <vt:lpstr>New General Rule: Voluntary e-Filing</vt:lpstr>
      <vt:lpstr>Want an Exemption from eFiling?</vt:lpstr>
      <vt:lpstr>Don’t eFile These</vt:lpstr>
      <vt:lpstr>eFile Timing</vt:lpstr>
      <vt:lpstr>eFile Document Format</vt:lpstr>
      <vt:lpstr>Non-conforming Document </vt:lpstr>
      <vt:lpstr>New General Rule: In Camera Reviews</vt:lpstr>
      <vt:lpstr>Fax is Not Dead</vt:lpstr>
      <vt:lpstr>eService</vt:lpstr>
      <vt:lpstr>eService Sign-Up</vt:lpstr>
      <vt:lpstr>More eService Exceptions</vt:lpstr>
      <vt:lpstr>More eService Exceptions</vt:lpstr>
      <vt:lpstr>New eService Timing</vt:lpstr>
      <vt:lpstr>New General Rule: Service by Court Staff</vt:lpstr>
      <vt:lpstr>New General Rule: Restricted Identifiers</vt:lpstr>
      <vt:lpstr>New General Rule: Restricted Identifiers</vt:lpstr>
      <vt:lpstr>New General Rule: Restricted Identifiers</vt:lpstr>
      <vt:lpstr>New General Rule: Restricted Identifiers</vt:lpstr>
      <vt:lpstr>Similar CHIPS Procedures</vt:lpstr>
      <vt:lpstr>New Access Rules: Day Forward Only</vt:lpstr>
      <vt:lpstr>eFiler’s Responsibilities</vt:lpstr>
      <vt:lpstr>Access Changes Day Forward Only</vt:lpstr>
      <vt:lpstr>Access Changes Day Forward Only</vt:lpstr>
      <vt:lpstr>Protecting the Child: No Public Access</vt:lpstr>
      <vt:lpstr>Public Transcript Non-Redactions</vt:lpstr>
      <vt:lpstr>Protecting Medical Records</vt:lpstr>
      <vt:lpstr>Referencing Other Confidential Docs</vt:lpstr>
      <vt:lpstr>Harassment </vt:lpstr>
      <vt:lpstr>Wills </vt:lpstr>
      <vt:lpstr>Call Court Before You File These </vt:lpstr>
      <vt:lpstr>Remote Access</vt:lpstr>
      <vt:lpstr>Remote Access</vt:lpstr>
      <vt:lpstr>Remote Access</vt:lpstr>
      <vt:lpstr>Want 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Mateffy, Suzanne</dc:creator>
  <cp:lastModifiedBy>Johnson, Michael</cp:lastModifiedBy>
  <cp:revision>303</cp:revision>
  <cp:lastPrinted>2015-06-10T15:34:47Z</cp:lastPrinted>
  <dcterms:created xsi:type="dcterms:W3CDTF">2014-04-22T19:08:29Z</dcterms:created>
  <dcterms:modified xsi:type="dcterms:W3CDTF">2015-06-10T15:45:10Z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0x010100ECE381F0C0E8594A96367EE0031BBA5B</vt:lpwstr>
  </property>
  <property fmtid="{D5CDD505-2E9C-101B-9397-08002B2CF9AE}" pid="3" name="_dlc_DocIdItemGuid">
    <vt:lpwstr>f30b2e45-d6f9-455f-988b-b96b979bd410</vt:lpwstr>
  </property>
  <property fmtid="{D5CDD505-2E9C-101B-9397-08002B2CF9AE}" pid="4" name="Order">
    <vt:r8>2400</vt:r8>
  </property>
  <property fmtid="{D5CDD505-2E9C-101B-9397-08002B2CF9AE}" pid="5" name="TemplateUrl">
    <vt:lpwstr/>
  </property>
  <property fmtid="{D5CDD505-2E9C-101B-9397-08002B2CF9AE}" pid="6" name="_CopySource">
    <vt:lpwstr/>
  </property>
  <property fmtid="{D5CDD505-2E9C-101B-9397-08002B2CF9AE}" pid="7" name="xd_ProgID">
    <vt:lpwstr/>
  </property>
</Properties>
</file>