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png" ContentType="image/png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19277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 h="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38100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9142476" y="0"/>
            <a:ext cx="1905" cy="233679"/>
          </a:xfrm>
          <a:custGeom>
            <a:avLst/>
            <a:gdLst/>
            <a:ahLst/>
            <a:cxnLst/>
            <a:rect l="l" t="t" r="r" b="b"/>
            <a:pathLst>
              <a:path w="1904" h="233679">
                <a:moveTo>
                  <a:pt x="0" y="233172"/>
                </a:moveTo>
                <a:lnTo>
                  <a:pt x="1524" y="233172"/>
                </a:lnTo>
                <a:lnTo>
                  <a:pt x="1524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9072371" y="0"/>
            <a:ext cx="12700" cy="233679"/>
          </a:xfrm>
          <a:custGeom>
            <a:avLst/>
            <a:gdLst/>
            <a:ahLst/>
            <a:cxnLst/>
            <a:rect l="l" t="t" r="r" b="b"/>
            <a:pathLst>
              <a:path w="12700" h="233679">
                <a:moveTo>
                  <a:pt x="0" y="233172"/>
                </a:moveTo>
                <a:lnTo>
                  <a:pt x="12192" y="233172"/>
                </a:lnTo>
                <a:lnTo>
                  <a:pt x="12192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9002268" y="0"/>
            <a:ext cx="43180" cy="233679"/>
          </a:xfrm>
          <a:custGeom>
            <a:avLst/>
            <a:gdLst/>
            <a:ahLst/>
            <a:cxnLst/>
            <a:rect l="l" t="t" r="r" b="b"/>
            <a:pathLst>
              <a:path w="43179" h="233679">
                <a:moveTo>
                  <a:pt x="0" y="233172"/>
                </a:moveTo>
                <a:lnTo>
                  <a:pt x="42672" y="233172"/>
                </a:lnTo>
                <a:lnTo>
                  <a:pt x="42672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970264" y="0"/>
            <a:ext cx="5080" cy="233679"/>
          </a:xfrm>
          <a:custGeom>
            <a:avLst/>
            <a:gdLst/>
            <a:ahLst/>
            <a:cxnLst/>
            <a:rect l="l" t="t" r="r" b="b"/>
            <a:pathLst>
              <a:path w="5079" h="233679">
                <a:moveTo>
                  <a:pt x="0" y="233172"/>
                </a:moveTo>
                <a:lnTo>
                  <a:pt x="4571" y="233172"/>
                </a:lnTo>
                <a:lnTo>
                  <a:pt x="4571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0" y="0"/>
            <a:ext cx="8915400" cy="233679"/>
          </a:xfrm>
          <a:custGeom>
            <a:avLst/>
            <a:gdLst/>
            <a:ahLst/>
            <a:cxnLst/>
            <a:rect l="l" t="t" r="r" b="b"/>
            <a:pathLst>
              <a:path w="8915400" h="233679">
                <a:moveTo>
                  <a:pt x="0" y="233172"/>
                </a:moveTo>
                <a:lnTo>
                  <a:pt x="8915400" y="233172"/>
                </a:lnTo>
                <a:lnTo>
                  <a:pt x="8915400" y="0"/>
                </a:lnTo>
                <a:lnTo>
                  <a:pt x="0" y="0"/>
                </a:lnTo>
                <a:lnTo>
                  <a:pt x="0" y="233172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9108947" y="23164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0" y="68579"/>
                </a:moveTo>
                <a:lnTo>
                  <a:pt x="68580" y="68579"/>
                </a:lnTo>
                <a:lnTo>
                  <a:pt x="6858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9078468" y="231647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79"/>
                </a:lnTo>
              </a:path>
            </a:pathLst>
          </a:custGeom>
          <a:ln w="68579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9023604" y="231647"/>
            <a:ext cx="0" cy="68580"/>
          </a:xfrm>
          <a:custGeom>
            <a:avLst/>
            <a:gdLst/>
            <a:ahLst/>
            <a:cxnLst/>
            <a:rect l="l" t="t" r="r" b="b"/>
            <a:pathLst>
              <a:path w="0" h="68579">
                <a:moveTo>
                  <a:pt x="0" y="0"/>
                </a:moveTo>
                <a:lnTo>
                  <a:pt x="0" y="68579"/>
                </a:lnTo>
              </a:path>
            </a:pathLst>
          </a:custGeom>
          <a:ln w="68579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938259" y="231647"/>
            <a:ext cx="68580" cy="6858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0" y="68579"/>
                </a:moveTo>
                <a:lnTo>
                  <a:pt x="68580" y="68579"/>
                </a:lnTo>
                <a:lnTo>
                  <a:pt x="6858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0" y="231647"/>
            <a:ext cx="8915400" cy="68580"/>
          </a:xfrm>
          <a:custGeom>
            <a:avLst/>
            <a:gdLst/>
            <a:ahLst/>
            <a:cxnLst/>
            <a:rect l="l" t="t" r="r" b="b"/>
            <a:pathLst>
              <a:path w="8915400" h="68579">
                <a:moveTo>
                  <a:pt x="0" y="68579"/>
                </a:moveTo>
                <a:lnTo>
                  <a:pt x="8915400" y="68579"/>
                </a:lnTo>
                <a:lnTo>
                  <a:pt x="8915400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9112757" y="26974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60959"/>
                </a:moveTo>
                <a:lnTo>
                  <a:pt x="60959" y="60959"/>
                </a:lnTo>
                <a:lnTo>
                  <a:pt x="60959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9078468" y="269747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60959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9023604" y="269747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59"/>
                </a:lnTo>
              </a:path>
            </a:pathLst>
          </a:custGeom>
          <a:ln w="60959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942069" y="269747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0" y="60959"/>
                </a:moveTo>
                <a:lnTo>
                  <a:pt x="60959" y="60959"/>
                </a:lnTo>
                <a:lnTo>
                  <a:pt x="60959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5410200" y="300227"/>
            <a:ext cx="3505200" cy="0"/>
          </a:xfrm>
          <a:custGeom>
            <a:avLst/>
            <a:gdLst/>
            <a:ahLst/>
            <a:cxnLst/>
            <a:rect l="l" t="t" r="r" b="b"/>
            <a:pathLst>
              <a:path w="3505200" h="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60959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9142476" y="330708"/>
            <a:ext cx="1905" cy="134620"/>
          </a:xfrm>
          <a:custGeom>
            <a:avLst/>
            <a:gdLst/>
            <a:ahLst/>
            <a:cxnLst/>
            <a:rect l="l" t="t" r="r" b="b"/>
            <a:pathLst>
              <a:path w="1904" h="134620">
                <a:moveTo>
                  <a:pt x="0" y="134112"/>
                </a:moveTo>
                <a:lnTo>
                  <a:pt x="1524" y="134112"/>
                </a:lnTo>
                <a:lnTo>
                  <a:pt x="1524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9072371" y="330708"/>
            <a:ext cx="12700" cy="134620"/>
          </a:xfrm>
          <a:custGeom>
            <a:avLst/>
            <a:gdLst/>
            <a:ahLst/>
            <a:cxnLst/>
            <a:rect l="l" t="t" r="r" b="b"/>
            <a:pathLst>
              <a:path w="12700" h="134620">
                <a:moveTo>
                  <a:pt x="0" y="134112"/>
                </a:moveTo>
                <a:lnTo>
                  <a:pt x="12192" y="134112"/>
                </a:lnTo>
                <a:lnTo>
                  <a:pt x="12192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9002268" y="330708"/>
            <a:ext cx="43180" cy="134620"/>
          </a:xfrm>
          <a:custGeom>
            <a:avLst/>
            <a:gdLst/>
            <a:ahLst/>
            <a:cxnLst/>
            <a:rect l="l" t="t" r="r" b="b"/>
            <a:pathLst>
              <a:path w="43179" h="134620">
                <a:moveTo>
                  <a:pt x="0" y="134112"/>
                </a:moveTo>
                <a:lnTo>
                  <a:pt x="42672" y="134112"/>
                </a:lnTo>
                <a:lnTo>
                  <a:pt x="42672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5410200" y="330708"/>
            <a:ext cx="3564890" cy="134620"/>
          </a:xfrm>
          <a:custGeom>
            <a:avLst/>
            <a:gdLst/>
            <a:ahLst/>
            <a:cxnLst/>
            <a:rect l="l" t="t" r="r" b="b"/>
            <a:pathLst>
              <a:path w="3564890" h="134620">
                <a:moveTo>
                  <a:pt x="0" y="134112"/>
                </a:moveTo>
                <a:lnTo>
                  <a:pt x="3564635" y="134112"/>
                </a:lnTo>
                <a:lnTo>
                  <a:pt x="3564635" y="0"/>
                </a:lnTo>
                <a:lnTo>
                  <a:pt x="0" y="0"/>
                </a:lnTo>
                <a:lnTo>
                  <a:pt x="0" y="13411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5407152" y="383286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7373111" y="455676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9113519" y="0"/>
            <a:ext cx="0" cy="466725"/>
          </a:xfrm>
          <a:custGeom>
            <a:avLst/>
            <a:gdLst/>
            <a:ahLst/>
            <a:cxnLst/>
            <a:rect l="l" t="t" r="r" b="b"/>
            <a:pathLst>
              <a:path w="0" h="466725">
                <a:moveTo>
                  <a:pt x="0" y="0"/>
                </a:moveTo>
                <a:lnTo>
                  <a:pt x="0" y="466344"/>
                </a:lnTo>
              </a:path>
            </a:pathLst>
          </a:custGeom>
          <a:ln w="5791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9058656" y="0"/>
            <a:ext cx="0" cy="466725"/>
          </a:xfrm>
          <a:custGeom>
            <a:avLst/>
            <a:gdLst/>
            <a:ahLst/>
            <a:cxnLst/>
            <a:rect l="l" t="t" r="r" b="b"/>
            <a:pathLst>
              <a:path w="0" h="466725">
                <a:moveTo>
                  <a:pt x="0" y="0"/>
                </a:moveTo>
                <a:lnTo>
                  <a:pt x="0" y="466344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9029700" y="0"/>
            <a:ext cx="0" cy="466725"/>
          </a:xfrm>
          <a:custGeom>
            <a:avLst/>
            <a:gdLst/>
            <a:ahLst/>
            <a:cxnLst/>
            <a:rect l="l" t="t" r="r" b="b"/>
            <a:pathLst>
              <a:path w="0" h="466725">
                <a:moveTo>
                  <a:pt x="0" y="0"/>
                </a:moveTo>
                <a:lnTo>
                  <a:pt x="0" y="466344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8988552" y="0"/>
            <a:ext cx="0" cy="466725"/>
          </a:xfrm>
          <a:custGeom>
            <a:avLst/>
            <a:gdLst/>
            <a:ahLst/>
            <a:cxnLst/>
            <a:rect l="l" t="t" r="r" b="b"/>
            <a:pathLst>
              <a:path w="0" h="466725">
                <a:moveTo>
                  <a:pt x="0" y="0"/>
                </a:moveTo>
                <a:lnTo>
                  <a:pt x="0" y="466344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8942831" y="0"/>
            <a:ext cx="0" cy="439420"/>
          </a:xfrm>
          <a:custGeom>
            <a:avLst/>
            <a:gdLst/>
            <a:ahLst/>
            <a:cxnLst/>
            <a:rect l="l" t="t" r="r" b="b"/>
            <a:pathLst>
              <a:path w="0" h="439420">
                <a:moveTo>
                  <a:pt x="0" y="0"/>
                </a:moveTo>
                <a:lnTo>
                  <a:pt x="0" y="438912"/>
                </a:lnTo>
              </a:path>
            </a:pathLst>
          </a:custGeom>
          <a:ln w="5486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8877300" y="0"/>
            <a:ext cx="0" cy="439420"/>
          </a:xfrm>
          <a:custGeom>
            <a:avLst/>
            <a:gdLst/>
            <a:ahLst/>
            <a:cxnLst/>
            <a:rect l="l" t="t" r="r" b="b"/>
            <a:pathLst>
              <a:path w="0" h="439420">
                <a:moveTo>
                  <a:pt x="0" y="0"/>
                </a:moveTo>
                <a:lnTo>
                  <a:pt x="0" y="438912"/>
                </a:lnTo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96083" y="1146428"/>
            <a:ext cx="3751833" cy="299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7616" y="1582038"/>
            <a:ext cx="8268766" cy="2707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am.org/" TargetMode="External"/><Relationship Id="rId3" Type="http://schemas.openxmlformats.org/officeDocument/2006/relationships/hyperlink" Target="http://www.drugabuse.gov/" TargetMode="External"/><Relationship Id="rId4" Type="http://schemas.openxmlformats.org/officeDocument/2006/relationships/hyperlink" Target="http://www.dhs.state.mn.us/healthcare/studies" TargetMode="External"/><Relationship Id="rId5" Type="http://schemas.openxmlformats.org/officeDocument/2006/relationships/hyperlink" Target="https://www.drugabuse.gov/publications/research-reports/therapeutic-communities/are-therapeutic-communities-effective" TargetMode="External"/><Relationship Id="rId6" Type="http://schemas.openxmlformats.org/officeDocument/2006/relationships/hyperlink" Target="https://www.samhsa.gov/sites/default/files/partnersforrecovery/docs/Briefing_Substance_Use_Treatment.pdf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10200" y="2921507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 h="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3175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410200" y="2923032"/>
            <a:ext cx="3733800" cy="143510"/>
          </a:xfrm>
          <a:custGeom>
            <a:avLst/>
            <a:gdLst/>
            <a:ahLst/>
            <a:cxnLst/>
            <a:rect l="l" t="t" r="r" b="b"/>
            <a:pathLst>
              <a:path w="3733800" h="143510">
                <a:moveTo>
                  <a:pt x="0" y="143256"/>
                </a:moveTo>
                <a:lnTo>
                  <a:pt x="3733800" y="143256"/>
                </a:lnTo>
                <a:lnTo>
                  <a:pt x="3733800" y="0"/>
                </a:lnTo>
                <a:lnTo>
                  <a:pt x="0" y="0"/>
                </a:lnTo>
                <a:lnTo>
                  <a:pt x="0" y="143256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10200" y="3089909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 h="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7620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10200" y="3129533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 h="0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13716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10200" y="3153155"/>
            <a:ext cx="1965960" cy="0"/>
          </a:xfrm>
          <a:custGeom>
            <a:avLst/>
            <a:gdLst/>
            <a:ahLst/>
            <a:cxnLst/>
            <a:rect l="l" t="t" r="r" b="b"/>
            <a:pathLst>
              <a:path w="1965959" h="0">
                <a:moveTo>
                  <a:pt x="0" y="0"/>
                </a:moveTo>
                <a:lnTo>
                  <a:pt x="1965959" y="0"/>
                </a:lnTo>
              </a:path>
            </a:pathLst>
          </a:custGeom>
          <a:ln w="6095">
            <a:solidFill>
              <a:srgbClr val="43808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10200" y="2982467"/>
            <a:ext cx="3063240" cy="0"/>
          </a:xfrm>
          <a:custGeom>
            <a:avLst/>
            <a:gdLst/>
            <a:ahLst/>
            <a:cxnLst/>
            <a:rect l="l" t="t" r="r" b="b"/>
            <a:pathLst>
              <a:path w="3063240" h="0">
                <a:moveTo>
                  <a:pt x="0" y="0"/>
                </a:moveTo>
                <a:lnTo>
                  <a:pt x="3063240" y="0"/>
                </a:lnTo>
              </a:path>
            </a:pathLst>
          </a:custGeom>
          <a:ln w="21336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376159" y="3060192"/>
            <a:ext cx="1600200" cy="0"/>
          </a:xfrm>
          <a:custGeom>
            <a:avLst/>
            <a:gdLst/>
            <a:ahLst/>
            <a:cxnLst/>
            <a:rect l="l" t="t" r="r" b="b"/>
            <a:pathLst>
              <a:path w="1600200" h="0">
                <a:moveTo>
                  <a:pt x="0" y="0"/>
                </a:moveTo>
                <a:lnTo>
                  <a:pt x="1600200" y="0"/>
                </a:lnTo>
              </a:path>
            </a:pathLst>
          </a:custGeom>
          <a:ln w="27431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2862072"/>
            <a:ext cx="9144000" cy="58419"/>
          </a:xfrm>
          <a:custGeom>
            <a:avLst/>
            <a:gdLst/>
            <a:ahLst/>
            <a:cxnLst/>
            <a:rect l="l" t="t" r="r" b="b"/>
            <a:pathLst>
              <a:path w="9144000" h="58419">
                <a:moveTo>
                  <a:pt x="0" y="57911"/>
                </a:moveTo>
                <a:lnTo>
                  <a:pt x="9144000" y="57911"/>
                </a:lnTo>
                <a:lnTo>
                  <a:pt x="9144000" y="0"/>
                </a:lnTo>
                <a:lnTo>
                  <a:pt x="0" y="0"/>
                </a:lnTo>
                <a:lnTo>
                  <a:pt x="0" y="57911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2776727"/>
            <a:ext cx="6414770" cy="85725"/>
          </a:xfrm>
          <a:custGeom>
            <a:avLst/>
            <a:gdLst/>
            <a:ahLst/>
            <a:cxnLst/>
            <a:rect l="l" t="t" r="r" b="b"/>
            <a:pathLst>
              <a:path w="6414770" h="85725">
                <a:moveTo>
                  <a:pt x="0" y="85344"/>
                </a:moveTo>
                <a:lnTo>
                  <a:pt x="6414516" y="85344"/>
                </a:lnTo>
                <a:lnTo>
                  <a:pt x="6414516" y="0"/>
                </a:lnTo>
                <a:lnTo>
                  <a:pt x="0" y="0"/>
                </a:lnTo>
                <a:lnTo>
                  <a:pt x="0" y="8534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414515" y="2776727"/>
            <a:ext cx="2729865" cy="142240"/>
          </a:xfrm>
          <a:custGeom>
            <a:avLst/>
            <a:gdLst/>
            <a:ahLst/>
            <a:cxnLst/>
            <a:rect l="l" t="t" r="r" b="b"/>
            <a:pathLst>
              <a:path w="2729865" h="142239">
                <a:moveTo>
                  <a:pt x="0" y="141732"/>
                </a:moveTo>
                <a:lnTo>
                  <a:pt x="2729484" y="141732"/>
                </a:lnTo>
                <a:lnTo>
                  <a:pt x="2729484" y="0"/>
                </a:lnTo>
                <a:lnTo>
                  <a:pt x="0" y="0"/>
                </a:lnTo>
                <a:lnTo>
                  <a:pt x="0" y="141732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0" y="0"/>
            <a:ext cx="9144000" cy="2776855"/>
          </a:xfrm>
          <a:custGeom>
            <a:avLst/>
            <a:gdLst/>
            <a:ahLst/>
            <a:cxnLst/>
            <a:rect l="l" t="t" r="r" b="b"/>
            <a:pathLst>
              <a:path w="9144000" h="2776855">
                <a:moveTo>
                  <a:pt x="0" y="2776728"/>
                </a:moveTo>
                <a:lnTo>
                  <a:pt x="9144000" y="2776728"/>
                </a:lnTo>
                <a:lnTo>
                  <a:pt x="9144000" y="0"/>
                </a:lnTo>
                <a:lnTo>
                  <a:pt x="0" y="0"/>
                </a:lnTo>
                <a:lnTo>
                  <a:pt x="0" y="2776728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857503" y="1822526"/>
            <a:ext cx="6070600" cy="69723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solidFill>
                  <a:srgbClr val="FFFFFF"/>
                </a:solidFill>
                <a:latin typeface="Trebuchet MS"/>
                <a:cs typeface="Trebuchet MS"/>
              </a:rPr>
              <a:t>Substance Use</a:t>
            </a:r>
            <a:r>
              <a:rPr dirty="0" sz="4400" spc="-140" b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dirty="0" sz="4400" spc="-5" b="0">
                <a:solidFill>
                  <a:srgbClr val="FFFFFF"/>
                </a:solidFill>
                <a:latin typeface="Trebuchet MS"/>
                <a:cs typeface="Trebuchet MS"/>
              </a:rPr>
              <a:t>Disorders</a:t>
            </a:r>
            <a:endParaRPr sz="44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8947" y="2995117"/>
            <a:ext cx="4815205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424455"/>
                </a:solidFill>
                <a:latin typeface="Georgia"/>
                <a:cs typeface="Georgia"/>
              </a:rPr>
              <a:t>Carmen Finn </a:t>
            </a:r>
            <a:r>
              <a:rPr dirty="0" sz="2400" spc="-10">
                <a:solidFill>
                  <a:srgbClr val="424455"/>
                </a:solidFill>
                <a:latin typeface="Georgia"/>
                <a:cs typeface="Georgia"/>
              </a:rPr>
              <a:t>MA, </a:t>
            </a:r>
            <a:r>
              <a:rPr dirty="0" sz="2400" spc="-5">
                <a:solidFill>
                  <a:srgbClr val="424455"/>
                </a:solidFill>
                <a:latin typeface="Georgia"/>
                <a:cs typeface="Georgia"/>
              </a:rPr>
              <a:t>LADC,</a:t>
            </a:r>
            <a:r>
              <a:rPr dirty="0" sz="2400" spc="-25">
                <a:solidFill>
                  <a:srgbClr val="424455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solidFill>
                  <a:srgbClr val="424455"/>
                </a:solidFill>
                <a:latin typeface="Georgia"/>
                <a:cs typeface="Georgia"/>
              </a:rPr>
              <a:t>ADC-MN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 spc="-5" i="1">
                <a:solidFill>
                  <a:srgbClr val="424455"/>
                </a:solidFill>
                <a:latin typeface="Georgia"/>
                <a:cs typeface="Georgia"/>
              </a:rPr>
              <a:t>Clinical Director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424455"/>
                </a:solidFill>
                <a:latin typeface="Georgia"/>
                <a:cs typeface="Georgia"/>
              </a:rPr>
              <a:t>Recovering Hope Treatment</a:t>
            </a:r>
            <a:r>
              <a:rPr dirty="0" sz="2400" spc="-105">
                <a:solidFill>
                  <a:srgbClr val="424455"/>
                </a:solidFill>
                <a:latin typeface="Georgia"/>
                <a:cs typeface="Georgia"/>
              </a:rPr>
              <a:t> </a:t>
            </a:r>
            <a:r>
              <a:rPr dirty="0" sz="2400" spc="-5">
                <a:solidFill>
                  <a:srgbClr val="424455"/>
                </a:solidFill>
                <a:latin typeface="Georgia"/>
                <a:cs typeface="Georgia"/>
              </a:rPr>
              <a:t>Center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339305"/>
            <a:ext cx="4818380" cy="1274445"/>
          </a:xfrm>
          <a:prstGeom prst="rect"/>
        </p:spPr>
        <p:txBody>
          <a:bodyPr wrap="square" lIns="0" tIns="1828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4000" spc="-55" b="0">
                <a:latin typeface="Trebuchet MS"/>
                <a:cs typeface="Trebuchet MS"/>
              </a:rPr>
              <a:t>Treatment</a:t>
            </a:r>
            <a:r>
              <a:rPr dirty="0" sz="4000" spc="25" b="0">
                <a:latin typeface="Trebuchet MS"/>
                <a:cs typeface="Trebuchet MS"/>
              </a:rPr>
              <a:t> </a:t>
            </a:r>
            <a:r>
              <a:rPr dirty="0" sz="4000" spc="-5" b="0">
                <a:latin typeface="Trebuchet MS"/>
                <a:cs typeface="Trebuchet MS"/>
              </a:rPr>
              <a:t>Options</a:t>
            </a:r>
            <a:endParaRPr sz="4000">
              <a:latin typeface="Trebuchet MS"/>
              <a:cs typeface="Trebuchet MS"/>
            </a:endParaRPr>
          </a:p>
          <a:p>
            <a:pPr marL="121920">
              <a:lnSpc>
                <a:spcPct val="100000"/>
              </a:lnSpc>
              <a:spcBef>
                <a:spcPts val="810"/>
              </a:spcBef>
            </a:pPr>
            <a:r>
              <a:rPr dirty="0" sz="2400" spc="-5" b="0">
                <a:solidFill>
                  <a:srgbClr val="000000"/>
                </a:solidFill>
                <a:latin typeface="Georgia"/>
                <a:cs typeface="Georgia"/>
              </a:rPr>
              <a:t>Outpatient or Intensive</a:t>
            </a:r>
            <a:r>
              <a:rPr dirty="0" sz="2400" spc="-55" b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dirty="0" sz="2400" spc="-5" b="0">
                <a:solidFill>
                  <a:srgbClr val="000000"/>
                </a:solidFill>
                <a:latin typeface="Georgia"/>
                <a:cs typeface="Georgia"/>
              </a:rPr>
              <a:t>Outpatient</a:t>
            </a:r>
            <a:endParaRPr sz="2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6750" y="1954148"/>
            <a:ext cx="7632700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Georgia"/>
                <a:cs typeface="Georgia"/>
              </a:rPr>
              <a:t>Inpatient/Residential</a:t>
            </a:r>
            <a:endParaRPr sz="2400">
              <a:latin typeface="Georgia"/>
              <a:cs typeface="Georgia"/>
            </a:endParaRPr>
          </a:p>
          <a:p>
            <a:pPr marL="393700" indent="-381000">
              <a:lnSpc>
                <a:spcPct val="100000"/>
              </a:lnSpc>
              <a:buClr>
                <a:srgbClr val="9F4DA2"/>
              </a:buClr>
              <a:buChar char="•"/>
              <a:tabLst>
                <a:tab pos="393065" algn="l"/>
                <a:tab pos="393700" algn="l"/>
              </a:tabLst>
            </a:pPr>
            <a:r>
              <a:rPr dirty="0" sz="2400" spc="-5">
                <a:latin typeface="Georgia"/>
                <a:cs typeface="Georgia"/>
              </a:rPr>
              <a:t>High, Medium </a:t>
            </a:r>
            <a:r>
              <a:rPr dirty="0" sz="2400">
                <a:latin typeface="Georgia"/>
                <a:cs typeface="Georgia"/>
              </a:rPr>
              <a:t>and Low</a:t>
            </a:r>
            <a:r>
              <a:rPr dirty="0" sz="2400" spc="-35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Intensity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Clr>
                <a:srgbClr val="9F4DA2"/>
              </a:buClr>
              <a:buChar char="•"/>
              <a:tabLst>
                <a:tab pos="393065" algn="l"/>
                <a:tab pos="393700" algn="l"/>
              </a:tabLst>
            </a:pPr>
            <a:r>
              <a:rPr dirty="0" sz="2400" spc="-5">
                <a:latin typeface="Georgia"/>
                <a:cs typeface="Georgia"/>
              </a:rPr>
              <a:t>MI/CD </a:t>
            </a:r>
            <a:r>
              <a:rPr dirty="0" sz="2400">
                <a:latin typeface="Georgia"/>
                <a:cs typeface="Georgia"/>
              </a:rPr>
              <a:t>- Addressing </a:t>
            </a:r>
            <a:r>
              <a:rPr dirty="0" sz="2400" spc="-5">
                <a:latin typeface="Georgia"/>
                <a:cs typeface="Georgia"/>
              </a:rPr>
              <a:t>both </a:t>
            </a:r>
            <a:r>
              <a:rPr dirty="0" sz="2400">
                <a:latin typeface="Georgia"/>
                <a:cs typeface="Georgia"/>
              </a:rPr>
              <a:t>mental and </a:t>
            </a:r>
            <a:r>
              <a:rPr dirty="0" sz="2400" spc="-5">
                <a:latin typeface="Georgia"/>
                <a:cs typeface="Georgia"/>
              </a:rPr>
              <a:t>chemical</a:t>
            </a:r>
            <a:r>
              <a:rPr dirty="0" sz="2400" spc="-11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health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F4DA2"/>
              </a:buClr>
              <a:buFont typeface="Georgia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Clr>
                <a:srgbClr val="9F4DA2"/>
              </a:buClr>
              <a:buChar char="•"/>
              <a:tabLst>
                <a:tab pos="393065" algn="l"/>
                <a:tab pos="393700" algn="l"/>
              </a:tabLst>
            </a:pPr>
            <a:r>
              <a:rPr dirty="0" sz="2400" spc="-5">
                <a:latin typeface="Georgia"/>
                <a:cs typeface="Georgia"/>
              </a:rPr>
              <a:t>Family or Individual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Font typeface="Georgia"/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93700" indent="-381000">
              <a:lnSpc>
                <a:spcPct val="100000"/>
              </a:lnSpc>
              <a:buClr>
                <a:srgbClr val="9F4DA2"/>
              </a:buClr>
              <a:buChar char="•"/>
              <a:tabLst>
                <a:tab pos="393065" algn="l"/>
                <a:tab pos="393700" algn="l"/>
              </a:tabLst>
            </a:pPr>
            <a:r>
              <a:rPr dirty="0" sz="2400" spc="-5">
                <a:latin typeface="Georgia"/>
                <a:cs typeface="Georgia"/>
              </a:rPr>
              <a:t>Culturally specific, or special</a:t>
            </a:r>
            <a:r>
              <a:rPr dirty="0" sz="2400" spc="-2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populations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551878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 b="0">
                <a:latin typeface="Trebuchet MS"/>
                <a:cs typeface="Trebuchet MS"/>
              </a:rPr>
              <a:t>More </a:t>
            </a:r>
            <a:r>
              <a:rPr dirty="0" sz="4000" spc="-55" b="0">
                <a:latin typeface="Trebuchet MS"/>
                <a:cs typeface="Trebuchet MS"/>
              </a:rPr>
              <a:t>Treatment</a:t>
            </a:r>
            <a:r>
              <a:rPr dirty="0" sz="4000" spc="-50" b="0">
                <a:latin typeface="Trebuchet MS"/>
                <a:cs typeface="Trebuchet MS"/>
              </a:rPr>
              <a:t> </a:t>
            </a:r>
            <a:r>
              <a:rPr dirty="0" sz="4000" spc="-5" b="0">
                <a:latin typeface="Trebuchet MS"/>
                <a:cs typeface="Trebuchet MS"/>
              </a:rPr>
              <a:t>Options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6750" y="1222070"/>
            <a:ext cx="7833359" cy="3684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Georgia"/>
                <a:cs typeface="Georgia"/>
              </a:rPr>
              <a:t>Medication-Assisted</a:t>
            </a:r>
            <a:r>
              <a:rPr dirty="0" sz="2400" spc="-30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Therapy</a:t>
            </a:r>
            <a:endParaRPr sz="2400">
              <a:latin typeface="Georgia"/>
              <a:cs typeface="Georgia"/>
            </a:endParaRPr>
          </a:p>
          <a:p>
            <a:pPr marL="393700" indent="-38100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Char char="•"/>
              <a:tabLst>
                <a:tab pos="393065" algn="l"/>
                <a:tab pos="393700" algn="l"/>
              </a:tabLst>
            </a:pPr>
            <a:r>
              <a:rPr dirty="0" sz="2400" spc="-5">
                <a:latin typeface="Georgia"/>
                <a:cs typeface="Georgia"/>
              </a:rPr>
              <a:t>Suboxone,</a:t>
            </a:r>
            <a:r>
              <a:rPr dirty="0" sz="2400" spc="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Methadone</a:t>
            </a:r>
            <a:endParaRPr sz="2400">
              <a:latin typeface="Georgia"/>
              <a:cs typeface="Georgia"/>
            </a:endParaRPr>
          </a:p>
          <a:p>
            <a:pPr marL="45720" marR="3632835">
              <a:lnSpc>
                <a:spcPct val="200000"/>
              </a:lnSpc>
            </a:pPr>
            <a:r>
              <a:rPr dirty="0" sz="2400">
                <a:latin typeface="Georgia"/>
                <a:cs typeface="Georgia"/>
              </a:rPr>
              <a:t>Partial and </a:t>
            </a:r>
            <a:r>
              <a:rPr dirty="0" sz="2400" spc="-5">
                <a:latin typeface="Georgia"/>
                <a:cs typeface="Georgia"/>
              </a:rPr>
              <a:t>full</a:t>
            </a:r>
            <a:r>
              <a:rPr dirty="0" sz="2400" spc="-7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Hospitalization  Detoxification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01625" marR="5080" indent="-25654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Georgia"/>
                <a:cs typeface="Georgia"/>
              </a:rPr>
              <a:t>There are </a:t>
            </a:r>
            <a:r>
              <a:rPr dirty="0" sz="2400" spc="-5" i="1">
                <a:latin typeface="Georgia"/>
                <a:cs typeface="Georgia"/>
              </a:rPr>
              <a:t>many </a:t>
            </a:r>
            <a:r>
              <a:rPr dirty="0" sz="2400" spc="-5">
                <a:latin typeface="Georgia"/>
                <a:cs typeface="Georgia"/>
              </a:rPr>
              <a:t>options out there </a:t>
            </a:r>
            <a:r>
              <a:rPr dirty="0" sz="2400">
                <a:latin typeface="Georgia"/>
                <a:cs typeface="Georgia"/>
              </a:rPr>
              <a:t>- a </a:t>
            </a:r>
            <a:r>
              <a:rPr dirty="0" sz="2400" spc="-5">
                <a:latin typeface="Georgia"/>
                <a:cs typeface="Georgia"/>
              </a:rPr>
              <a:t>full </a:t>
            </a:r>
            <a:r>
              <a:rPr dirty="0" sz="2400">
                <a:latin typeface="Georgia"/>
                <a:cs typeface="Georgia"/>
              </a:rPr>
              <a:t>and </a:t>
            </a:r>
            <a:r>
              <a:rPr dirty="0" sz="2400" spc="-5">
                <a:latin typeface="Georgia"/>
                <a:cs typeface="Georgia"/>
              </a:rPr>
              <a:t>thorough </a:t>
            </a:r>
            <a:r>
              <a:rPr dirty="0" sz="2400">
                <a:latin typeface="Georgia"/>
                <a:cs typeface="Georgia"/>
              </a:rPr>
              <a:t>a  </a:t>
            </a:r>
            <a:r>
              <a:rPr dirty="0" sz="2400" spc="-5">
                <a:latin typeface="Georgia"/>
                <a:cs typeface="Georgia"/>
              </a:rPr>
              <a:t>assessment can assist client </a:t>
            </a:r>
            <a:r>
              <a:rPr dirty="0" sz="2400">
                <a:latin typeface="Georgia"/>
                <a:cs typeface="Georgia"/>
              </a:rPr>
              <a:t>and referent in </a:t>
            </a:r>
            <a:r>
              <a:rPr dirty="0" sz="2400" spc="-5">
                <a:latin typeface="Georgia"/>
                <a:cs typeface="Georgia"/>
              </a:rPr>
              <a:t>determining  the </a:t>
            </a:r>
            <a:r>
              <a:rPr dirty="0" sz="2400">
                <a:latin typeface="Georgia"/>
                <a:cs typeface="Georgia"/>
              </a:rPr>
              <a:t>right </a:t>
            </a:r>
            <a:r>
              <a:rPr dirty="0" sz="2400" spc="-5">
                <a:latin typeface="Georgia"/>
                <a:cs typeface="Georgia"/>
              </a:rPr>
              <a:t>course </a:t>
            </a:r>
            <a:r>
              <a:rPr dirty="0" sz="2400">
                <a:latin typeface="Georgia"/>
                <a:cs typeface="Georgia"/>
              </a:rPr>
              <a:t>and</a:t>
            </a:r>
            <a:r>
              <a:rPr dirty="0" sz="2400" spc="-1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combination.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80149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20" b="0">
                <a:latin typeface="Trebuchet MS"/>
                <a:cs typeface="Trebuchet MS"/>
              </a:rPr>
              <a:t>Recovering </a:t>
            </a:r>
            <a:r>
              <a:rPr dirty="0" sz="4000" spc="-5" b="0">
                <a:latin typeface="Trebuchet MS"/>
                <a:cs typeface="Trebuchet MS"/>
              </a:rPr>
              <a:t>Hope </a:t>
            </a:r>
            <a:r>
              <a:rPr dirty="0" sz="4000" spc="-55" b="0">
                <a:latin typeface="Trebuchet MS"/>
                <a:cs typeface="Trebuchet MS"/>
              </a:rPr>
              <a:t>Treatment </a:t>
            </a:r>
            <a:r>
              <a:rPr dirty="0" sz="4000" spc="-5" b="0">
                <a:latin typeface="Trebuchet MS"/>
                <a:cs typeface="Trebuchet MS"/>
              </a:rPr>
              <a:t>Center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" y="1346453"/>
            <a:ext cx="8115300" cy="30746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i="1">
                <a:latin typeface="Georgia"/>
                <a:cs typeface="Georgia"/>
              </a:rPr>
              <a:t>A </a:t>
            </a:r>
            <a:r>
              <a:rPr dirty="0" sz="2000" spc="-5" i="1">
                <a:latin typeface="Georgia"/>
                <a:cs typeface="Georgia"/>
              </a:rPr>
              <a:t>snapshot of </a:t>
            </a:r>
            <a:r>
              <a:rPr dirty="0" sz="2000" i="1">
                <a:latin typeface="Georgia"/>
                <a:cs typeface="Georgia"/>
              </a:rPr>
              <a:t>a </a:t>
            </a:r>
            <a:r>
              <a:rPr dirty="0" sz="2000" spc="-5" i="1">
                <a:latin typeface="Georgia"/>
                <a:cs typeface="Georgia"/>
              </a:rPr>
              <a:t>treatment</a:t>
            </a:r>
            <a:r>
              <a:rPr dirty="0" sz="2000" spc="-25" i="1">
                <a:latin typeface="Georgia"/>
                <a:cs typeface="Georgia"/>
              </a:rPr>
              <a:t> </a:t>
            </a:r>
            <a:r>
              <a:rPr dirty="0" sz="2000" spc="-5" i="1">
                <a:latin typeface="Georgia"/>
                <a:cs typeface="Georgia"/>
              </a:rPr>
              <a:t>option:</a:t>
            </a:r>
            <a:endParaRPr sz="2000">
              <a:latin typeface="Georgia"/>
              <a:cs typeface="Georgia"/>
            </a:endParaRPr>
          </a:p>
          <a:p>
            <a:pPr marL="268605" marR="5080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000" spc="-5">
                <a:latin typeface="Georgia"/>
                <a:cs typeface="Georgia"/>
              </a:rPr>
              <a:t>Family Treatment </a:t>
            </a:r>
            <a:r>
              <a:rPr dirty="0" sz="2000">
                <a:latin typeface="Georgia"/>
                <a:cs typeface="Georgia"/>
              </a:rPr>
              <a:t>- </a:t>
            </a:r>
            <a:r>
              <a:rPr dirty="0" sz="2000" spc="-5">
                <a:latin typeface="Georgia"/>
                <a:cs typeface="Georgia"/>
              </a:rPr>
              <a:t>parent </a:t>
            </a:r>
            <a:r>
              <a:rPr dirty="0" sz="2000">
                <a:latin typeface="Georgia"/>
                <a:cs typeface="Georgia"/>
              </a:rPr>
              <a:t>and </a:t>
            </a:r>
            <a:r>
              <a:rPr dirty="0" sz="2000" spc="-5">
                <a:latin typeface="Georgia"/>
                <a:cs typeface="Georgia"/>
              </a:rPr>
              <a:t>child </a:t>
            </a:r>
            <a:r>
              <a:rPr dirty="0" sz="2000">
                <a:latin typeface="Georgia"/>
                <a:cs typeface="Georgia"/>
              </a:rPr>
              <a:t>may live </a:t>
            </a:r>
            <a:r>
              <a:rPr dirty="0" sz="2000" spc="-5">
                <a:latin typeface="Georgia"/>
                <a:cs typeface="Georgia"/>
              </a:rPr>
              <a:t>together throughout the  treatment process, or parent can </a:t>
            </a:r>
            <a:r>
              <a:rPr dirty="0" sz="2000">
                <a:latin typeface="Georgia"/>
                <a:cs typeface="Georgia"/>
              </a:rPr>
              <a:t>reunify </a:t>
            </a:r>
            <a:r>
              <a:rPr dirty="0" sz="2000" spc="-5">
                <a:latin typeface="Georgia"/>
                <a:cs typeface="Georgia"/>
              </a:rPr>
              <a:t>while </a:t>
            </a:r>
            <a:r>
              <a:rPr dirty="0" sz="2000">
                <a:latin typeface="Georgia"/>
                <a:cs typeface="Georgia"/>
              </a:rPr>
              <a:t>in treatment.</a:t>
            </a:r>
            <a:endParaRPr sz="2000">
              <a:latin typeface="Georgia"/>
              <a:cs typeface="Georgia"/>
            </a:endParaRPr>
          </a:p>
          <a:p>
            <a:pPr marL="268605" marR="26225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000" spc="-5">
                <a:latin typeface="Georgia"/>
                <a:cs typeface="Georgia"/>
              </a:rPr>
              <a:t>Co-occurring </a:t>
            </a:r>
            <a:r>
              <a:rPr dirty="0" sz="2000">
                <a:latin typeface="Georgia"/>
                <a:cs typeface="Georgia"/>
              </a:rPr>
              <a:t>- Provides </a:t>
            </a:r>
            <a:r>
              <a:rPr dirty="0" sz="2000" spc="-5">
                <a:latin typeface="Georgia"/>
                <a:cs typeface="Georgia"/>
              </a:rPr>
              <a:t>services </a:t>
            </a:r>
            <a:r>
              <a:rPr dirty="0" sz="2000">
                <a:latin typeface="Georgia"/>
                <a:cs typeface="Georgia"/>
              </a:rPr>
              <a:t>addressing </a:t>
            </a:r>
            <a:r>
              <a:rPr dirty="0" sz="2000" spc="-5">
                <a:latin typeface="Georgia"/>
                <a:cs typeface="Georgia"/>
              </a:rPr>
              <a:t>both </a:t>
            </a:r>
            <a:r>
              <a:rPr dirty="0" sz="2000">
                <a:latin typeface="Georgia"/>
                <a:cs typeface="Georgia"/>
              </a:rPr>
              <a:t>mental </a:t>
            </a:r>
            <a:r>
              <a:rPr dirty="0" sz="2000" spc="-5">
                <a:latin typeface="Georgia"/>
                <a:cs typeface="Georgia"/>
              </a:rPr>
              <a:t>health </a:t>
            </a:r>
            <a:r>
              <a:rPr dirty="0" sz="2000">
                <a:latin typeface="Georgia"/>
                <a:cs typeface="Georgia"/>
              </a:rPr>
              <a:t>and  </a:t>
            </a:r>
            <a:r>
              <a:rPr dirty="0" sz="2000" spc="-5">
                <a:latin typeface="Georgia"/>
                <a:cs typeface="Georgia"/>
              </a:rPr>
              <a:t>substance use</a:t>
            </a:r>
            <a:r>
              <a:rPr dirty="0" sz="2000" spc="-25">
                <a:latin typeface="Georgia"/>
                <a:cs typeface="Georgia"/>
              </a:rPr>
              <a:t> </a:t>
            </a:r>
            <a:r>
              <a:rPr dirty="0" sz="2000" spc="-5">
                <a:latin typeface="Georgia"/>
                <a:cs typeface="Georgia"/>
              </a:rPr>
              <a:t>disorders.</a:t>
            </a:r>
            <a:endParaRPr sz="20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000">
                <a:latin typeface="Georgia"/>
                <a:cs typeface="Georgia"/>
              </a:rPr>
              <a:t>Trauma-Informed - </a:t>
            </a:r>
            <a:r>
              <a:rPr dirty="0" sz="2000" spc="-5">
                <a:latin typeface="Georgia"/>
                <a:cs typeface="Georgia"/>
              </a:rPr>
              <a:t>Addresses past trauma </a:t>
            </a:r>
            <a:r>
              <a:rPr dirty="0" sz="2000">
                <a:latin typeface="Georgia"/>
                <a:cs typeface="Georgia"/>
              </a:rPr>
              <a:t>of both mother and</a:t>
            </a:r>
            <a:r>
              <a:rPr dirty="0" sz="2000" spc="-25">
                <a:latin typeface="Georgia"/>
                <a:cs typeface="Georgia"/>
              </a:rPr>
              <a:t> </a:t>
            </a:r>
            <a:r>
              <a:rPr dirty="0" sz="2000" spc="-5">
                <a:latin typeface="Georgia"/>
                <a:cs typeface="Georgia"/>
              </a:rPr>
              <a:t>child</a:t>
            </a:r>
            <a:endParaRPr sz="20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</a:pPr>
            <a:r>
              <a:rPr dirty="0" sz="2000" spc="-5">
                <a:latin typeface="Georgia"/>
                <a:cs typeface="Georgia"/>
              </a:rPr>
              <a:t>while creating </a:t>
            </a:r>
            <a:r>
              <a:rPr dirty="0" sz="2000">
                <a:latin typeface="Georgia"/>
                <a:cs typeface="Georgia"/>
              </a:rPr>
              <a:t>a </a:t>
            </a:r>
            <a:r>
              <a:rPr dirty="0" sz="2000" spc="-5">
                <a:latin typeface="Georgia"/>
                <a:cs typeface="Georgia"/>
              </a:rPr>
              <a:t>safe </a:t>
            </a:r>
            <a:r>
              <a:rPr dirty="0" sz="2000">
                <a:latin typeface="Georgia"/>
                <a:cs typeface="Georgia"/>
              </a:rPr>
              <a:t>environment </a:t>
            </a:r>
            <a:r>
              <a:rPr dirty="0" sz="2000" spc="-5">
                <a:latin typeface="Georgia"/>
                <a:cs typeface="Georgia"/>
              </a:rPr>
              <a:t>to</a:t>
            </a:r>
            <a:r>
              <a:rPr dirty="0" sz="2000" spc="-35">
                <a:latin typeface="Georgia"/>
                <a:cs typeface="Georgia"/>
              </a:rPr>
              <a:t> </a:t>
            </a:r>
            <a:r>
              <a:rPr dirty="0" sz="2000" spc="-5">
                <a:latin typeface="Georgia"/>
                <a:cs typeface="Georgia"/>
              </a:rPr>
              <a:t>heal.</a:t>
            </a:r>
            <a:endParaRPr sz="2000">
              <a:latin typeface="Georgia"/>
              <a:cs typeface="Georgia"/>
            </a:endParaRPr>
          </a:p>
          <a:p>
            <a:pPr marL="268605" marR="6667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000" spc="-5">
                <a:latin typeface="Georgia"/>
                <a:cs typeface="Georgia"/>
              </a:rPr>
              <a:t>Parenting </a:t>
            </a:r>
            <a:r>
              <a:rPr dirty="0" sz="2000">
                <a:latin typeface="Georgia"/>
                <a:cs typeface="Georgia"/>
              </a:rPr>
              <a:t>and </a:t>
            </a:r>
            <a:r>
              <a:rPr dirty="0" sz="2000" spc="-5">
                <a:latin typeface="Georgia"/>
                <a:cs typeface="Georgia"/>
              </a:rPr>
              <a:t>Family </a:t>
            </a:r>
            <a:r>
              <a:rPr dirty="0" sz="2000">
                <a:latin typeface="Georgia"/>
                <a:cs typeface="Georgia"/>
              </a:rPr>
              <a:t>Services - </a:t>
            </a:r>
            <a:r>
              <a:rPr dirty="0" sz="2000" spc="-5">
                <a:latin typeface="Georgia"/>
                <a:cs typeface="Georgia"/>
              </a:rPr>
              <a:t>each client </a:t>
            </a:r>
            <a:r>
              <a:rPr dirty="0" sz="2000">
                <a:latin typeface="Georgia"/>
                <a:cs typeface="Georgia"/>
              </a:rPr>
              <a:t>receives </a:t>
            </a:r>
            <a:r>
              <a:rPr dirty="0" sz="2000" spc="-5">
                <a:latin typeface="Georgia"/>
                <a:cs typeface="Georgia"/>
              </a:rPr>
              <a:t>weekly </a:t>
            </a:r>
            <a:r>
              <a:rPr dirty="0" sz="2000">
                <a:latin typeface="Georgia"/>
                <a:cs typeface="Georgia"/>
              </a:rPr>
              <a:t>parenting  education.</a:t>
            </a:r>
            <a:endParaRPr sz="20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000" spc="-5">
                <a:latin typeface="Georgia"/>
                <a:cs typeface="Georgia"/>
              </a:rPr>
              <a:t>Coordination </a:t>
            </a:r>
            <a:r>
              <a:rPr dirty="0" sz="2000">
                <a:latin typeface="Georgia"/>
                <a:cs typeface="Georgia"/>
              </a:rPr>
              <a:t>of </a:t>
            </a:r>
            <a:r>
              <a:rPr dirty="0" sz="2000" spc="-5">
                <a:latin typeface="Georgia"/>
                <a:cs typeface="Georgia"/>
              </a:rPr>
              <a:t>child </a:t>
            </a:r>
            <a:r>
              <a:rPr dirty="0" sz="2000">
                <a:latin typeface="Georgia"/>
                <a:cs typeface="Georgia"/>
              </a:rPr>
              <a:t>visits, </a:t>
            </a:r>
            <a:r>
              <a:rPr dirty="0" sz="2000" spc="-5">
                <a:latin typeface="Georgia"/>
                <a:cs typeface="Georgia"/>
              </a:rPr>
              <a:t>collateral </a:t>
            </a:r>
            <a:r>
              <a:rPr dirty="0" sz="2000">
                <a:latin typeface="Georgia"/>
                <a:cs typeface="Georgia"/>
              </a:rPr>
              <a:t>meetings </a:t>
            </a:r>
            <a:r>
              <a:rPr dirty="0" sz="2000" spc="-5">
                <a:latin typeface="Georgia"/>
                <a:cs typeface="Georgia"/>
              </a:rPr>
              <a:t>with</a:t>
            </a:r>
            <a:r>
              <a:rPr dirty="0" sz="2000" spc="-50">
                <a:latin typeface="Georgia"/>
                <a:cs typeface="Georgia"/>
              </a:rPr>
              <a:t> </a:t>
            </a:r>
            <a:r>
              <a:rPr dirty="0" sz="2000" spc="-5">
                <a:latin typeface="Georgia"/>
                <a:cs typeface="Georgia"/>
              </a:rPr>
              <a:t>CPS.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52984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25" b="0">
                <a:latin typeface="Trebuchet MS"/>
                <a:cs typeface="Trebuchet MS"/>
              </a:rPr>
              <a:t>Recovery </a:t>
            </a:r>
            <a:r>
              <a:rPr dirty="0" sz="4000" spc="-10" b="0">
                <a:latin typeface="Trebuchet MS"/>
                <a:cs typeface="Trebuchet MS"/>
              </a:rPr>
              <a:t>and</a:t>
            </a:r>
            <a:r>
              <a:rPr dirty="0" sz="4000" spc="-25" b="0">
                <a:latin typeface="Trebuchet MS"/>
                <a:cs typeface="Trebuchet MS"/>
              </a:rPr>
              <a:t> Prognosis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" y="1588389"/>
            <a:ext cx="7804784" cy="295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Georgia"/>
                <a:cs typeface="Georgia"/>
              </a:rPr>
              <a:t>Addiction can be </a:t>
            </a:r>
            <a:r>
              <a:rPr dirty="0" sz="2400">
                <a:latin typeface="Georgia"/>
                <a:cs typeface="Georgia"/>
              </a:rPr>
              <a:t>managed </a:t>
            </a:r>
            <a:r>
              <a:rPr dirty="0" sz="2400" spc="-5">
                <a:latin typeface="Georgia"/>
                <a:cs typeface="Georgia"/>
              </a:rPr>
              <a:t>like other diseases </a:t>
            </a:r>
            <a:r>
              <a:rPr dirty="0" sz="2400">
                <a:latin typeface="Georgia"/>
                <a:cs typeface="Georgia"/>
              </a:rPr>
              <a:t>- </a:t>
            </a:r>
            <a:r>
              <a:rPr dirty="0" sz="2400" spc="-5">
                <a:latin typeface="Georgia"/>
                <a:cs typeface="Georgia"/>
              </a:rPr>
              <a:t>treatment,  </a:t>
            </a:r>
            <a:r>
              <a:rPr dirty="0" sz="2400">
                <a:latin typeface="Georgia"/>
                <a:cs typeface="Georgia"/>
              </a:rPr>
              <a:t>monitoring, </a:t>
            </a:r>
            <a:r>
              <a:rPr dirty="0" sz="2400" spc="-5">
                <a:latin typeface="Georgia"/>
                <a:cs typeface="Georgia"/>
              </a:rPr>
              <a:t>intervention, </a:t>
            </a:r>
            <a:r>
              <a:rPr dirty="0" sz="2400">
                <a:latin typeface="Georgia"/>
                <a:cs typeface="Georgia"/>
              </a:rPr>
              <a:t>a </a:t>
            </a:r>
            <a:r>
              <a:rPr dirty="0" sz="2400" spc="-5">
                <a:latin typeface="Georgia"/>
                <a:cs typeface="Georgia"/>
              </a:rPr>
              <a:t>continuum of</a:t>
            </a:r>
            <a:r>
              <a:rPr dirty="0" sz="2400" spc="-8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care.</a:t>
            </a:r>
            <a:endParaRPr sz="2400">
              <a:latin typeface="Georgia"/>
              <a:cs typeface="Georgia"/>
            </a:endParaRPr>
          </a:p>
          <a:p>
            <a:pPr marL="12700" marR="509270">
              <a:lnSpc>
                <a:spcPct val="200100"/>
              </a:lnSpc>
            </a:pPr>
            <a:r>
              <a:rPr dirty="0" sz="2400" spc="-5">
                <a:latin typeface="Georgia"/>
                <a:cs typeface="Georgia"/>
              </a:rPr>
              <a:t>Decrease </a:t>
            </a:r>
            <a:r>
              <a:rPr dirty="0" sz="2400">
                <a:latin typeface="Georgia"/>
                <a:cs typeface="Georgia"/>
              </a:rPr>
              <a:t>number </a:t>
            </a:r>
            <a:r>
              <a:rPr dirty="0" sz="2400" spc="-5">
                <a:latin typeface="Georgia"/>
                <a:cs typeface="Georgia"/>
              </a:rPr>
              <a:t>of </a:t>
            </a:r>
            <a:r>
              <a:rPr dirty="0" sz="2400">
                <a:latin typeface="Georgia"/>
                <a:cs typeface="Georgia"/>
              </a:rPr>
              <a:t>relapses, </a:t>
            </a:r>
            <a:r>
              <a:rPr dirty="0" sz="2400" spc="-5">
                <a:latin typeface="Georgia"/>
                <a:cs typeface="Georgia"/>
              </a:rPr>
              <a:t>frequency </a:t>
            </a:r>
            <a:r>
              <a:rPr dirty="0" sz="2400">
                <a:latin typeface="Georgia"/>
                <a:cs typeface="Georgia"/>
              </a:rPr>
              <a:t>and intensity.  </a:t>
            </a:r>
            <a:r>
              <a:rPr dirty="0" sz="2400" spc="-5">
                <a:latin typeface="Georgia"/>
                <a:cs typeface="Georgia"/>
              </a:rPr>
              <a:t>Increase periods of </a:t>
            </a:r>
            <a:r>
              <a:rPr dirty="0" sz="2400">
                <a:latin typeface="Georgia"/>
                <a:cs typeface="Georgia"/>
              </a:rPr>
              <a:t>abstinence and</a:t>
            </a:r>
            <a:r>
              <a:rPr dirty="0" sz="2400" spc="-3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remission.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Georgia"/>
                <a:cs typeface="Georgia"/>
              </a:rPr>
              <a:t>Improve </a:t>
            </a:r>
            <a:r>
              <a:rPr dirty="0" sz="2400">
                <a:latin typeface="Georgia"/>
                <a:cs typeface="Georgia"/>
              </a:rPr>
              <a:t>quality </a:t>
            </a:r>
            <a:r>
              <a:rPr dirty="0" sz="2400" spc="-5">
                <a:latin typeface="Georgia"/>
                <a:cs typeface="Georgia"/>
              </a:rPr>
              <a:t>of</a:t>
            </a:r>
            <a:r>
              <a:rPr dirty="0" sz="2400" spc="-1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life.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49550">
              <a:lnSpc>
                <a:spcPct val="100000"/>
              </a:lnSpc>
              <a:spcBef>
                <a:spcPts val="100"/>
              </a:spcBef>
            </a:pPr>
            <a:r>
              <a:rPr dirty="0"/>
              <a:t>Recovery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42330" y="2038604"/>
            <a:ext cx="3175000" cy="1306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5" i="1">
                <a:latin typeface="Georgia"/>
                <a:cs typeface="Georgia"/>
              </a:rPr>
              <a:t>“These </a:t>
            </a:r>
            <a:r>
              <a:rPr dirty="0" sz="1400" i="1">
                <a:latin typeface="Georgia"/>
                <a:cs typeface="Georgia"/>
              </a:rPr>
              <a:t>images showing the </a:t>
            </a:r>
            <a:r>
              <a:rPr dirty="0" sz="1400" spc="-5" i="1">
                <a:latin typeface="Georgia"/>
                <a:cs typeface="Georgia"/>
              </a:rPr>
              <a:t>density of  </a:t>
            </a:r>
            <a:r>
              <a:rPr dirty="0" sz="1400" spc="-5" i="1">
                <a:latin typeface="Georgia"/>
                <a:cs typeface="Georgia"/>
              </a:rPr>
              <a:t>dopamine transporters in </a:t>
            </a:r>
            <a:r>
              <a:rPr dirty="0" sz="1400" i="1">
                <a:latin typeface="Georgia"/>
                <a:cs typeface="Georgia"/>
              </a:rPr>
              <a:t>the brain  </a:t>
            </a:r>
            <a:r>
              <a:rPr dirty="0" sz="1400" spc="-5" i="1">
                <a:latin typeface="Georgia"/>
                <a:cs typeface="Georgia"/>
              </a:rPr>
              <a:t>illustrate </a:t>
            </a:r>
            <a:r>
              <a:rPr dirty="0" sz="1400" i="1">
                <a:latin typeface="Georgia"/>
                <a:cs typeface="Georgia"/>
              </a:rPr>
              <a:t>the brain's </a:t>
            </a:r>
            <a:r>
              <a:rPr dirty="0" sz="1400" spc="-5" i="1">
                <a:latin typeface="Georgia"/>
                <a:cs typeface="Georgia"/>
              </a:rPr>
              <a:t>remarkable ability  </a:t>
            </a:r>
            <a:r>
              <a:rPr dirty="0" sz="1400" i="1">
                <a:latin typeface="Georgia"/>
                <a:cs typeface="Georgia"/>
              </a:rPr>
              <a:t>to </a:t>
            </a:r>
            <a:r>
              <a:rPr dirty="0" sz="1400" spc="-5" i="1">
                <a:latin typeface="Georgia"/>
                <a:cs typeface="Georgia"/>
              </a:rPr>
              <a:t>recover, </a:t>
            </a:r>
            <a:r>
              <a:rPr dirty="0" sz="1400" i="1">
                <a:latin typeface="Georgia"/>
                <a:cs typeface="Georgia"/>
              </a:rPr>
              <a:t>at </a:t>
            </a:r>
            <a:r>
              <a:rPr dirty="0" sz="1400" spc="-5" i="1">
                <a:latin typeface="Georgia"/>
                <a:cs typeface="Georgia"/>
              </a:rPr>
              <a:t>least in </a:t>
            </a:r>
            <a:r>
              <a:rPr dirty="0" sz="1400" i="1">
                <a:latin typeface="Georgia"/>
                <a:cs typeface="Georgia"/>
              </a:rPr>
              <a:t>part, </a:t>
            </a:r>
            <a:r>
              <a:rPr dirty="0" sz="1400" spc="-5" i="1">
                <a:latin typeface="Georgia"/>
                <a:cs typeface="Georgia"/>
              </a:rPr>
              <a:t>after </a:t>
            </a:r>
            <a:r>
              <a:rPr dirty="0" sz="1400" i="1">
                <a:latin typeface="Georgia"/>
                <a:cs typeface="Georgia"/>
              </a:rPr>
              <a:t>a </a:t>
            </a:r>
            <a:r>
              <a:rPr dirty="0" sz="1400" spc="-5" i="1">
                <a:latin typeface="Georgia"/>
                <a:cs typeface="Georgia"/>
              </a:rPr>
              <a:t>long  </a:t>
            </a:r>
            <a:r>
              <a:rPr dirty="0" sz="1400" i="1">
                <a:latin typeface="Georgia"/>
                <a:cs typeface="Georgia"/>
              </a:rPr>
              <a:t>abstinence </a:t>
            </a:r>
            <a:r>
              <a:rPr dirty="0" sz="1400" spc="-5" i="1">
                <a:latin typeface="Georgia"/>
                <a:cs typeface="Georgia"/>
              </a:rPr>
              <a:t>from drugs—in </a:t>
            </a:r>
            <a:r>
              <a:rPr dirty="0" sz="1400" i="1">
                <a:latin typeface="Georgia"/>
                <a:cs typeface="Georgia"/>
              </a:rPr>
              <a:t>this </a:t>
            </a:r>
            <a:r>
              <a:rPr dirty="0" sz="1400" spc="-5" i="1">
                <a:latin typeface="Georgia"/>
                <a:cs typeface="Georgia"/>
              </a:rPr>
              <a:t>case,  methamphetamine.”</a:t>
            </a:r>
            <a:r>
              <a:rPr dirty="0" sz="1400" spc="290" i="1">
                <a:latin typeface="Georgia"/>
                <a:cs typeface="Georgia"/>
              </a:rPr>
              <a:t> </a:t>
            </a:r>
            <a:r>
              <a:rPr dirty="0" sz="1400" i="1">
                <a:latin typeface="Georgia"/>
                <a:cs typeface="Georgia"/>
              </a:rPr>
              <a:t>(NIDA)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" y="1217675"/>
            <a:ext cx="4951476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1140" y="3404361"/>
            <a:ext cx="35331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Source: The Journal of Neuroscience, 21(23):9414-9418.</a:t>
            </a:r>
            <a:r>
              <a:rPr dirty="0" sz="1000" spc="-55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2001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52984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25" b="0">
                <a:latin typeface="Trebuchet MS"/>
                <a:cs typeface="Trebuchet MS"/>
              </a:rPr>
              <a:t>Recovery </a:t>
            </a:r>
            <a:r>
              <a:rPr dirty="0" sz="4000" spc="-10" b="0">
                <a:latin typeface="Trebuchet MS"/>
                <a:cs typeface="Trebuchet MS"/>
              </a:rPr>
              <a:t>and</a:t>
            </a:r>
            <a:r>
              <a:rPr dirty="0" sz="4000" spc="-25" b="0">
                <a:latin typeface="Trebuchet MS"/>
                <a:cs typeface="Trebuchet MS"/>
              </a:rPr>
              <a:t> Prognosis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83208" y="1152144"/>
            <a:ext cx="6420612" cy="3368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06730" y="4777232"/>
            <a:ext cx="12014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Arial"/>
                <a:cs typeface="Arial"/>
              </a:rPr>
              <a:t>drugabuse.gov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2075814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60" b="0">
                <a:latin typeface="Trebuchet MS"/>
                <a:cs typeface="Trebuchet MS"/>
              </a:rPr>
              <a:t>R</a:t>
            </a:r>
            <a:r>
              <a:rPr dirty="0" sz="4000" spc="-10" b="0">
                <a:latin typeface="Trebuchet MS"/>
                <a:cs typeface="Trebuchet MS"/>
              </a:rPr>
              <a:t>ecov</a:t>
            </a:r>
            <a:r>
              <a:rPr dirty="0" sz="4000" spc="0" b="0">
                <a:latin typeface="Trebuchet MS"/>
                <a:cs typeface="Trebuchet MS"/>
              </a:rPr>
              <a:t>e</a:t>
            </a:r>
            <a:r>
              <a:rPr dirty="0" sz="4000" spc="-5" b="0">
                <a:latin typeface="Trebuchet MS"/>
                <a:cs typeface="Trebuchet MS"/>
              </a:rPr>
              <a:t>ry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" y="1222070"/>
            <a:ext cx="8244205" cy="2221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8605" indent="-255904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400">
                <a:latin typeface="Georgia"/>
                <a:cs typeface="Georgia"/>
              </a:rPr>
              <a:t>A </a:t>
            </a:r>
            <a:r>
              <a:rPr dirty="0" sz="2400" spc="-5">
                <a:latin typeface="Georgia"/>
                <a:cs typeface="Georgia"/>
              </a:rPr>
              <a:t>report from NIDA indicated that clients </a:t>
            </a:r>
            <a:r>
              <a:rPr dirty="0" sz="2400" spc="-10">
                <a:latin typeface="Georgia"/>
                <a:cs typeface="Georgia"/>
              </a:rPr>
              <a:t>who</a:t>
            </a:r>
            <a:r>
              <a:rPr dirty="0" sz="2400" spc="-4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had</a:t>
            </a:r>
            <a:endParaRPr sz="24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Georgia"/>
                <a:cs typeface="Georgia"/>
              </a:rPr>
              <a:t>improved after </a:t>
            </a:r>
            <a:r>
              <a:rPr dirty="0" sz="2400" spc="-5">
                <a:latin typeface="Georgia"/>
                <a:cs typeface="Georgia"/>
              </a:rPr>
              <a:t>one year, continued to </a:t>
            </a:r>
            <a:r>
              <a:rPr dirty="0" sz="2400">
                <a:latin typeface="Georgia"/>
                <a:cs typeface="Georgia"/>
              </a:rPr>
              <a:t>improve after</a:t>
            </a:r>
            <a:r>
              <a:rPr dirty="0" sz="2400" spc="-5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5.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268605" marR="5080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400" spc="-5">
                <a:latin typeface="Georgia"/>
                <a:cs typeface="Georgia"/>
              </a:rPr>
              <a:t>“Research shows that combining treatment medications  (where </a:t>
            </a:r>
            <a:r>
              <a:rPr dirty="0" sz="2400">
                <a:latin typeface="Georgia"/>
                <a:cs typeface="Georgia"/>
              </a:rPr>
              <a:t>available) </a:t>
            </a:r>
            <a:r>
              <a:rPr dirty="0" sz="2400" spc="-5">
                <a:latin typeface="Georgia"/>
                <a:cs typeface="Georgia"/>
              </a:rPr>
              <a:t>with behavioral therapy </a:t>
            </a:r>
            <a:r>
              <a:rPr dirty="0" sz="2400">
                <a:latin typeface="Georgia"/>
                <a:cs typeface="Georgia"/>
              </a:rPr>
              <a:t>is </a:t>
            </a:r>
            <a:r>
              <a:rPr dirty="0" sz="2400" spc="-5">
                <a:latin typeface="Georgia"/>
                <a:cs typeface="Georgia"/>
              </a:rPr>
              <a:t>the best way to  ensure success for </a:t>
            </a:r>
            <a:r>
              <a:rPr dirty="0" sz="2400">
                <a:latin typeface="Georgia"/>
                <a:cs typeface="Georgia"/>
              </a:rPr>
              <a:t>most </a:t>
            </a:r>
            <a:r>
              <a:rPr dirty="0" sz="2400" spc="-5">
                <a:latin typeface="Georgia"/>
                <a:cs typeface="Georgia"/>
              </a:rPr>
              <a:t>patients.” (NIDA</a:t>
            </a:r>
            <a:r>
              <a:rPr dirty="0" sz="2400" spc="-15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2016)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3334"/>
            <a:ext cx="6654165" cy="94043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0" b="0">
                <a:latin typeface="Trebuchet MS"/>
                <a:cs typeface="Trebuchet MS"/>
              </a:rPr>
              <a:t>Understanding </a:t>
            </a:r>
            <a:r>
              <a:rPr dirty="0" sz="3000" spc="-5" b="0">
                <a:latin typeface="Trebuchet MS"/>
                <a:cs typeface="Trebuchet MS"/>
              </a:rPr>
              <a:t>How Attorneys Can</a:t>
            </a:r>
            <a:r>
              <a:rPr dirty="0" sz="3000" spc="-155" b="0">
                <a:latin typeface="Trebuchet MS"/>
                <a:cs typeface="Trebuchet MS"/>
              </a:rPr>
              <a:t> </a:t>
            </a:r>
            <a:r>
              <a:rPr dirty="0" sz="3000" spc="-5" b="0">
                <a:latin typeface="Trebuchet MS"/>
                <a:cs typeface="Trebuchet MS"/>
              </a:rPr>
              <a:t>Best</a:t>
            </a:r>
            <a:endParaRPr sz="3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3000" spc="-20" b="0">
                <a:latin typeface="Trebuchet MS"/>
                <a:cs typeface="Trebuchet MS"/>
              </a:rPr>
              <a:t>Represent </a:t>
            </a:r>
            <a:r>
              <a:rPr dirty="0" sz="3000" spc="-30" b="0">
                <a:latin typeface="Trebuchet MS"/>
                <a:cs typeface="Trebuchet MS"/>
              </a:rPr>
              <a:t>Parents </a:t>
            </a:r>
            <a:r>
              <a:rPr dirty="0" sz="3000" spc="-5" b="0">
                <a:latin typeface="Trebuchet MS"/>
                <a:cs typeface="Trebuchet MS"/>
              </a:rPr>
              <a:t>Who Have </a:t>
            </a:r>
            <a:r>
              <a:rPr dirty="0" sz="3000" b="0">
                <a:latin typeface="Trebuchet MS"/>
                <a:cs typeface="Trebuchet MS"/>
              </a:rPr>
              <a:t>A</a:t>
            </a:r>
            <a:r>
              <a:rPr dirty="0" sz="3000" spc="-305" b="0">
                <a:latin typeface="Trebuchet MS"/>
                <a:cs typeface="Trebuchet MS"/>
              </a:rPr>
              <a:t> </a:t>
            </a:r>
            <a:r>
              <a:rPr dirty="0" sz="3000" b="0">
                <a:latin typeface="Trebuchet MS"/>
                <a:cs typeface="Trebuchet MS"/>
              </a:rPr>
              <a:t>SUD</a:t>
            </a:r>
            <a:endParaRPr sz="3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422275" marR="599440" indent="-316865">
              <a:lnSpc>
                <a:spcPct val="100000"/>
              </a:lnSpc>
              <a:spcBef>
                <a:spcPts val="95"/>
              </a:spcBef>
              <a:buClr>
                <a:srgbClr val="9F4DA2"/>
              </a:buClr>
              <a:buChar char="•"/>
              <a:tabLst>
                <a:tab pos="422909" algn="l"/>
                <a:tab pos="423545" algn="l"/>
              </a:tabLst>
            </a:pPr>
            <a:r>
              <a:rPr dirty="0" spc="-10"/>
              <a:t>Ask for </a:t>
            </a:r>
            <a:r>
              <a:rPr dirty="0" spc="-5"/>
              <a:t>and </a:t>
            </a:r>
            <a:r>
              <a:rPr dirty="0" spc="-10"/>
              <a:t>request Substance </a:t>
            </a:r>
            <a:r>
              <a:rPr dirty="0" spc="-5"/>
              <a:t>Use </a:t>
            </a:r>
            <a:r>
              <a:rPr dirty="0" spc="-10"/>
              <a:t>Assessments early </a:t>
            </a:r>
            <a:r>
              <a:rPr dirty="0" spc="-5"/>
              <a:t>to </a:t>
            </a:r>
            <a:r>
              <a:rPr dirty="0" spc="-10"/>
              <a:t>screen for substance </a:t>
            </a:r>
            <a:r>
              <a:rPr dirty="0" spc="-5"/>
              <a:t>use  </a:t>
            </a:r>
            <a:r>
              <a:rPr dirty="0" spc="-10"/>
              <a:t>disorders within the</a:t>
            </a:r>
            <a:r>
              <a:rPr dirty="0" spc="85"/>
              <a:t> </a:t>
            </a:r>
            <a:r>
              <a:rPr dirty="0" spc="-10"/>
              <a:t>family.</a:t>
            </a:r>
          </a:p>
          <a:p>
            <a:pPr marL="422275" indent="-316865">
              <a:lnSpc>
                <a:spcPct val="100000"/>
              </a:lnSpc>
              <a:buClr>
                <a:srgbClr val="9F4DA2"/>
              </a:buClr>
              <a:buChar char="•"/>
              <a:tabLst>
                <a:tab pos="422909" algn="l"/>
                <a:tab pos="423545" algn="l"/>
              </a:tabLst>
            </a:pPr>
            <a:r>
              <a:rPr dirty="0" spc="-5"/>
              <a:t>Be aware of </a:t>
            </a:r>
            <a:r>
              <a:rPr dirty="0" spc="-10"/>
              <a:t>resources, such </a:t>
            </a:r>
            <a:r>
              <a:rPr dirty="0" spc="-5"/>
              <a:t>as family </a:t>
            </a:r>
            <a:r>
              <a:rPr dirty="0" spc="-10"/>
              <a:t>treatment options, </a:t>
            </a:r>
            <a:r>
              <a:rPr dirty="0" spc="-5"/>
              <a:t>that </a:t>
            </a:r>
            <a:r>
              <a:rPr dirty="0" spc="-10"/>
              <a:t>provide </a:t>
            </a:r>
            <a:r>
              <a:rPr dirty="0" spc="-5"/>
              <a:t>a</a:t>
            </a:r>
            <a:r>
              <a:rPr dirty="0" spc="350"/>
              <a:t> </a:t>
            </a:r>
            <a:r>
              <a:rPr dirty="0" spc="-10"/>
              <a:t>residential</a:t>
            </a:r>
          </a:p>
          <a:p>
            <a:pPr marL="422275">
              <a:lnSpc>
                <a:spcPct val="100000"/>
              </a:lnSpc>
            </a:pPr>
            <a:r>
              <a:rPr dirty="0" spc="-10"/>
              <a:t>setting for parents </a:t>
            </a:r>
            <a:r>
              <a:rPr dirty="0" spc="-5"/>
              <a:t>to </a:t>
            </a:r>
            <a:r>
              <a:rPr dirty="0" spc="-10"/>
              <a:t>live with their children </a:t>
            </a:r>
            <a:r>
              <a:rPr dirty="0" spc="-5"/>
              <a:t>while </a:t>
            </a:r>
            <a:r>
              <a:rPr dirty="0" spc="-10"/>
              <a:t>receiving treatment</a:t>
            </a:r>
            <a:r>
              <a:rPr dirty="0" spc="0"/>
              <a:t> </a:t>
            </a:r>
            <a:r>
              <a:rPr dirty="0" spc="-10"/>
              <a:t>services.</a:t>
            </a:r>
          </a:p>
          <a:p>
            <a:pPr marL="422275" marR="888365" indent="-316865">
              <a:lnSpc>
                <a:spcPct val="100000"/>
              </a:lnSpc>
              <a:buClr>
                <a:srgbClr val="9F4DA2"/>
              </a:buClr>
              <a:buChar char="•"/>
              <a:tabLst>
                <a:tab pos="422909" algn="l"/>
                <a:tab pos="423545" algn="l"/>
              </a:tabLst>
            </a:pPr>
            <a:r>
              <a:rPr dirty="0" spc="-10"/>
              <a:t>Request frequent </a:t>
            </a:r>
            <a:r>
              <a:rPr dirty="0" spc="-5"/>
              <a:t>and ongoing </a:t>
            </a:r>
            <a:r>
              <a:rPr dirty="0" spc="-10"/>
              <a:t>collaboration between parent, substance abuse  treatment providers, </a:t>
            </a:r>
            <a:r>
              <a:rPr dirty="0" spc="-5"/>
              <a:t>and</a:t>
            </a:r>
            <a:r>
              <a:rPr dirty="0" spc="110"/>
              <a:t> </a:t>
            </a:r>
            <a:r>
              <a:rPr dirty="0" spc="-10"/>
              <a:t>CPS.</a:t>
            </a:r>
          </a:p>
          <a:p>
            <a:pPr marL="422275" marR="454025" indent="-316865">
              <a:lnSpc>
                <a:spcPct val="100000"/>
              </a:lnSpc>
              <a:buClr>
                <a:srgbClr val="9F4DA2"/>
              </a:buClr>
              <a:buChar char="•"/>
              <a:tabLst>
                <a:tab pos="422909" algn="l"/>
                <a:tab pos="423545" algn="l"/>
              </a:tabLst>
            </a:pPr>
            <a:r>
              <a:rPr dirty="0" spc="-10"/>
              <a:t>Request clear, </a:t>
            </a:r>
            <a:r>
              <a:rPr dirty="0" spc="-5"/>
              <a:t>attainable goals in a </a:t>
            </a:r>
            <a:r>
              <a:rPr dirty="0" spc="-10"/>
              <a:t>case plan </a:t>
            </a:r>
            <a:r>
              <a:rPr dirty="0" spc="-5"/>
              <a:t>to assist </a:t>
            </a:r>
            <a:r>
              <a:rPr dirty="0" spc="-10"/>
              <a:t>both parent </a:t>
            </a:r>
            <a:r>
              <a:rPr dirty="0" spc="-5"/>
              <a:t>and </a:t>
            </a:r>
            <a:r>
              <a:rPr dirty="0" spc="-10"/>
              <a:t>providers </a:t>
            </a:r>
            <a:r>
              <a:rPr dirty="0" spc="-5"/>
              <a:t>in  </a:t>
            </a:r>
            <a:r>
              <a:rPr dirty="0" spc="-10"/>
              <a:t>understanding what the court </a:t>
            </a:r>
            <a:r>
              <a:rPr dirty="0" spc="-5"/>
              <a:t>and </a:t>
            </a:r>
            <a:r>
              <a:rPr dirty="0" spc="-10"/>
              <a:t>legal team</a:t>
            </a:r>
            <a:r>
              <a:rPr dirty="0" spc="200"/>
              <a:t> </a:t>
            </a:r>
            <a:r>
              <a:rPr dirty="0" spc="-10"/>
              <a:t>expect.</a:t>
            </a:r>
          </a:p>
          <a:p>
            <a:pPr marL="422275" marR="5080" indent="-316865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Char char="•"/>
              <a:tabLst>
                <a:tab pos="422909" algn="l"/>
                <a:tab pos="423545" algn="l"/>
              </a:tabLst>
            </a:pPr>
            <a:r>
              <a:rPr dirty="0" spc="-10"/>
              <a:t>Seek </a:t>
            </a:r>
            <a:r>
              <a:rPr dirty="0" spc="-5"/>
              <a:t>additional trainings, or </a:t>
            </a:r>
            <a:r>
              <a:rPr dirty="0" spc="-10"/>
              <a:t>contact knowledgeable persons </a:t>
            </a:r>
            <a:r>
              <a:rPr dirty="0" spc="-5"/>
              <a:t>in </a:t>
            </a:r>
            <a:r>
              <a:rPr dirty="0" spc="-10"/>
              <a:t>the field </a:t>
            </a:r>
            <a:r>
              <a:rPr dirty="0" spc="-5"/>
              <a:t>to </a:t>
            </a:r>
            <a:r>
              <a:rPr dirty="0" spc="-10"/>
              <a:t>ask  questions </a:t>
            </a:r>
            <a:r>
              <a:rPr dirty="0" spc="-5"/>
              <a:t>or </a:t>
            </a:r>
            <a:r>
              <a:rPr dirty="0" spc="-10"/>
              <a:t>learn </a:t>
            </a:r>
            <a:r>
              <a:rPr dirty="0" spc="-5"/>
              <a:t>more </a:t>
            </a:r>
            <a:r>
              <a:rPr dirty="0" spc="-10"/>
              <a:t>about </a:t>
            </a:r>
            <a:r>
              <a:rPr dirty="0" spc="-5"/>
              <a:t>changes in </a:t>
            </a:r>
            <a:r>
              <a:rPr dirty="0" spc="-10"/>
              <a:t>the field,</a:t>
            </a:r>
            <a:r>
              <a:rPr dirty="0" spc="100"/>
              <a:t> </a:t>
            </a:r>
            <a:r>
              <a:rPr dirty="0" spc="-10"/>
              <a:t>best practices, </a:t>
            </a:r>
            <a:r>
              <a:rPr dirty="0" spc="-5"/>
              <a:t>and </a:t>
            </a:r>
            <a:r>
              <a:rPr dirty="0" spc="-10"/>
              <a:t>current research.</a:t>
            </a:r>
          </a:p>
          <a:p>
            <a:pPr marL="422275" indent="-316865">
              <a:lnSpc>
                <a:spcPct val="100000"/>
              </a:lnSpc>
              <a:buClr>
                <a:srgbClr val="9F4DA2"/>
              </a:buClr>
              <a:buChar char="•"/>
              <a:tabLst>
                <a:tab pos="422909" algn="l"/>
                <a:tab pos="423545" algn="l"/>
              </a:tabLst>
            </a:pPr>
            <a:r>
              <a:rPr dirty="0" spc="-5"/>
              <a:t>Recognize and understand addiction as a </a:t>
            </a:r>
            <a:r>
              <a:rPr dirty="0" spc="-10"/>
              <a:t>disease </a:t>
            </a:r>
            <a:r>
              <a:rPr dirty="0" spc="-5"/>
              <a:t>and </a:t>
            </a:r>
            <a:r>
              <a:rPr dirty="0" spc="-10"/>
              <a:t>recovery </a:t>
            </a:r>
            <a:r>
              <a:rPr dirty="0" spc="-5"/>
              <a:t>is</a:t>
            </a:r>
            <a:r>
              <a:rPr dirty="0" spc="305"/>
              <a:t> </a:t>
            </a:r>
            <a:r>
              <a:rPr dirty="0" spc="-10"/>
              <a:t>possible.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58991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25" b="0">
                <a:latin typeface="Trebuchet MS"/>
                <a:cs typeface="Trebuchet MS"/>
              </a:rPr>
              <a:t>References </a:t>
            </a:r>
            <a:r>
              <a:rPr dirty="0" sz="4000" spc="-10" b="0">
                <a:latin typeface="Trebuchet MS"/>
                <a:cs typeface="Trebuchet MS"/>
              </a:rPr>
              <a:t>and</a:t>
            </a:r>
            <a:r>
              <a:rPr dirty="0" sz="4000" spc="25" b="0">
                <a:latin typeface="Trebuchet MS"/>
                <a:cs typeface="Trebuchet MS"/>
              </a:rPr>
              <a:t> </a:t>
            </a:r>
            <a:r>
              <a:rPr dirty="0" sz="4000" spc="-25" b="0">
                <a:latin typeface="Trebuchet MS"/>
                <a:cs typeface="Trebuchet MS"/>
              </a:rPr>
              <a:t>Resources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" y="1226946"/>
            <a:ext cx="7930515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u="sng" sz="1200" spc="-5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2"/>
              </a:rPr>
              <a:t>www.asam.org</a:t>
            </a:r>
            <a:endParaRPr sz="12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Clr>
                <a:srgbClr val="9F4DA2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u="sng" sz="1200" spc="-5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3"/>
              </a:rPr>
              <a:t>www.drugabuse.gov</a:t>
            </a:r>
            <a:endParaRPr sz="1200">
              <a:latin typeface="Georgia"/>
              <a:cs typeface="Georgia"/>
            </a:endParaRPr>
          </a:p>
          <a:p>
            <a:pPr marL="355600" marR="118110" indent="-342900">
              <a:lnSpc>
                <a:spcPct val="100000"/>
              </a:lnSpc>
              <a:buClr>
                <a:srgbClr val="9F4DA2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sz="1200" spc="-5">
                <a:latin typeface="Georgia"/>
                <a:cs typeface="Georgia"/>
              </a:rPr>
              <a:t>Center for Substance Abuse Treatment. </a:t>
            </a:r>
            <a:r>
              <a:rPr dirty="0" sz="1200" spc="-5" i="1">
                <a:latin typeface="Georgia"/>
                <a:cs typeface="Georgia"/>
              </a:rPr>
              <a:t>Substance Abuse Treatment </a:t>
            </a:r>
            <a:r>
              <a:rPr dirty="0" sz="1200" i="1">
                <a:latin typeface="Georgia"/>
                <a:cs typeface="Georgia"/>
              </a:rPr>
              <a:t>for </a:t>
            </a:r>
            <a:r>
              <a:rPr dirty="0" sz="1200" spc="-5" i="1">
                <a:latin typeface="Georgia"/>
                <a:cs typeface="Georgia"/>
              </a:rPr>
              <a:t>Persons With Child Abuse and Neglect  </a:t>
            </a:r>
            <a:r>
              <a:rPr dirty="0" sz="1200" spc="-5" i="1">
                <a:latin typeface="Georgia"/>
                <a:cs typeface="Georgia"/>
              </a:rPr>
              <a:t>Issues. </a:t>
            </a:r>
            <a:r>
              <a:rPr dirty="0" sz="1200" spc="-5">
                <a:latin typeface="Georgia"/>
                <a:cs typeface="Georgia"/>
              </a:rPr>
              <a:t>Treatment Improvement Protocol </a:t>
            </a:r>
            <a:r>
              <a:rPr dirty="0" sz="1200">
                <a:latin typeface="Georgia"/>
                <a:cs typeface="Georgia"/>
              </a:rPr>
              <a:t>(TIP) </a:t>
            </a:r>
            <a:r>
              <a:rPr dirty="0" sz="1200" spc="-5">
                <a:latin typeface="Georgia"/>
                <a:cs typeface="Georgia"/>
              </a:rPr>
              <a:t>Series Number 36. </a:t>
            </a:r>
            <a:r>
              <a:rPr dirty="0" sz="1200" spc="-10">
                <a:latin typeface="Georgia"/>
                <a:cs typeface="Georgia"/>
              </a:rPr>
              <a:t>DHHS </a:t>
            </a:r>
            <a:r>
              <a:rPr dirty="0" sz="1200" spc="-5">
                <a:latin typeface="Georgia"/>
                <a:cs typeface="Georgia"/>
              </a:rPr>
              <a:t>Publication No. (SMA) </a:t>
            </a:r>
            <a:r>
              <a:rPr dirty="0" sz="1200">
                <a:latin typeface="Georgia"/>
                <a:cs typeface="Georgia"/>
              </a:rPr>
              <a:t>08-3923.  </a:t>
            </a:r>
            <a:r>
              <a:rPr dirty="0" sz="1200" spc="-5">
                <a:latin typeface="Georgia"/>
                <a:cs typeface="Georgia"/>
              </a:rPr>
              <a:t>Rockville, MD: Substance Abuse and Mental Health Services Administration,</a:t>
            </a:r>
            <a:r>
              <a:rPr dirty="0" sz="1200" spc="-60">
                <a:latin typeface="Georgia"/>
                <a:cs typeface="Georgia"/>
              </a:rPr>
              <a:t> </a:t>
            </a:r>
            <a:r>
              <a:rPr dirty="0" sz="1200" spc="-5">
                <a:latin typeface="Georgia"/>
                <a:cs typeface="Georgia"/>
              </a:rPr>
              <a:t>2000.</a:t>
            </a:r>
            <a:endParaRPr sz="1200">
              <a:latin typeface="Georgia"/>
              <a:cs typeface="Georgia"/>
            </a:endParaRPr>
          </a:p>
          <a:p>
            <a:pPr marL="355600" indent="-342900">
              <a:lnSpc>
                <a:spcPct val="100000"/>
              </a:lnSpc>
              <a:buClr>
                <a:srgbClr val="9F4DA2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u="sng" sz="1200" spc="-5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4"/>
              </a:rPr>
              <a:t>www.dhs.state.mn.us/healthcare/studies</a:t>
            </a:r>
            <a:endParaRPr sz="1200">
              <a:latin typeface="Georgia"/>
              <a:cs typeface="Georgia"/>
            </a:endParaRPr>
          </a:p>
          <a:p>
            <a:pPr marL="355600" marR="20955" indent="-342900">
              <a:lnSpc>
                <a:spcPct val="100000"/>
              </a:lnSpc>
              <a:buClr>
                <a:srgbClr val="9F4DA2"/>
              </a:buClr>
              <a:buFont typeface="Georgia"/>
              <a:buChar char="•"/>
              <a:tabLst>
                <a:tab pos="354965" algn="l"/>
                <a:tab pos="355600" algn="l"/>
              </a:tabLst>
            </a:pPr>
            <a:r>
              <a:rPr dirty="0" u="sng" sz="1200" spc="-5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Arial"/>
                <a:cs typeface="Arial"/>
                <a:hlinkClick r:id="rId5"/>
              </a:rPr>
              <a:t>https://www.drugabuse.gov/publications/research-reports/therapeutic-communities/are-therapeutic-communities- </a:t>
            </a:r>
            <a:r>
              <a:rPr dirty="0" u="sng" sz="1200" spc="-5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Arial"/>
                <a:cs typeface="Arial"/>
                <a:hlinkClick r:id="rId5"/>
              </a:rPr>
              <a:t> effective</a:t>
            </a:r>
            <a:endParaRPr sz="1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Char char="•"/>
              <a:tabLst>
                <a:tab pos="354965" algn="l"/>
                <a:tab pos="355600" algn="l"/>
              </a:tabLst>
            </a:pPr>
            <a:r>
              <a:rPr dirty="0" u="sng" sz="1200" spc="-5">
                <a:solidFill>
                  <a:srgbClr val="67AEBC"/>
                </a:solidFill>
                <a:uFill>
                  <a:solidFill>
                    <a:srgbClr val="67AEBC"/>
                  </a:solidFill>
                </a:uFill>
                <a:latin typeface="Georgia"/>
                <a:cs typeface="Georgia"/>
                <a:hlinkClick r:id="rId6"/>
              </a:rPr>
              <a:t>https://www.samhsa.gov/sites/default/files/partnersforrecovery/docs/Briefing_Substance_Use_Treatment.pdf</a:t>
            </a:r>
            <a:endParaRPr sz="1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33186" y="1146428"/>
            <a:ext cx="1160145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844666" y="1535430"/>
            <a:ext cx="2792730" cy="32048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9079" indent="-246379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59079" algn="l"/>
                <a:tab pos="259715" algn="l"/>
              </a:tabLst>
            </a:pP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Overview of </a:t>
            </a: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substance abuse</a:t>
            </a:r>
            <a:r>
              <a:rPr dirty="0" sz="1400" spc="-135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as</a:t>
            </a:r>
            <a:endParaRPr sz="1400">
              <a:latin typeface="Georgia"/>
              <a:cs typeface="Georgia"/>
            </a:endParaRPr>
          </a:p>
          <a:p>
            <a:pPr marL="259079">
              <a:lnSpc>
                <a:spcPct val="100000"/>
              </a:lnSpc>
            </a:pP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a brain</a:t>
            </a:r>
            <a:r>
              <a:rPr dirty="0" sz="1400" spc="-25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disease</a:t>
            </a:r>
            <a:endParaRPr sz="1400">
              <a:latin typeface="Georgia"/>
              <a:cs typeface="Georgia"/>
            </a:endParaRPr>
          </a:p>
          <a:p>
            <a:pPr marL="259079" marR="38735" indent="-246379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59079" algn="l"/>
                <a:tab pos="259715" algn="l"/>
              </a:tabLst>
            </a:pP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Impact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of chemical</a:t>
            </a:r>
            <a:r>
              <a:rPr dirty="0" sz="1400" spc="-9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dependency 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on </a:t>
            </a: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a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parent’s ability to safely  parent their</a:t>
            </a:r>
            <a:r>
              <a:rPr dirty="0" sz="1400" spc="-25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child</a:t>
            </a:r>
            <a:endParaRPr sz="1400">
              <a:latin typeface="Georgia"/>
              <a:cs typeface="Georgia"/>
            </a:endParaRPr>
          </a:p>
          <a:p>
            <a:pPr marL="259079" indent="-246379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59079" algn="l"/>
                <a:tab pos="259715" algn="l"/>
              </a:tabLst>
            </a:pP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Treatment</a:t>
            </a:r>
            <a:r>
              <a:rPr dirty="0" sz="1400" spc="-25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options</a:t>
            </a:r>
            <a:endParaRPr sz="1400">
              <a:latin typeface="Georgia"/>
              <a:cs typeface="Georgia"/>
            </a:endParaRPr>
          </a:p>
          <a:p>
            <a:pPr marL="259079" marR="58419" indent="-246379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59079" algn="l"/>
                <a:tab pos="259715" algn="l"/>
              </a:tabLst>
            </a:pP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Short- </a:t>
            </a: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and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long-term outcomes  </a:t>
            </a: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and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recovery</a:t>
            </a:r>
            <a:r>
              <a:rPr dirty="0" sz="1400" spc="-50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prognosis</a:t>
            </a:r>
            <a:endParaRPr sz="1400">
              <a:latin typeface="Georgia"/>
              <a:cs typeface="Georgia"/>
            </a:endParaRPr>
          </a:p>
          <a:p>
            <a:pPr marL="259079" marR="5080" indent="-246379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259079" algn="l"/>
                <a:tab pos="259715" algn="l"/>
              </a:tabLst>
            </a:pP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Impact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of recovery prognosis on  child protection </a:t>
            </a: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permanency 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timeline</a:t>
            </a:r>
            <a:endParaRPr sz="1400">
              <a:latin typeface="Georgia"/>
              <a:cs typeface="Georgia"/>
            </a:endParaRPr>
          </a:p>
          <a:p>
            <a:pPr marL="259079" marR="62865" indent="-246379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259079" algn="l"/>
                <a:tab pos="259715" algn="l"/>
              </a:tabLst>
            </a:pP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Understanding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how attorneys  can </a:t>
            </a: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best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represent parents who  have </a:t>
            </a:r>
            <a:r>
              <a:rPr dirty="0" sz="1400">
                <a:solidFill>
                  <a:srgbClr val="438085"/>
                </a:solidFill>
                <a:latin typeface="Georgia"/>
                <a:cs typeface="Georgia"/>
              </a:rPr>
              <a:t>substance abuse</a:t>
            </a:r>
            <a:r>
              <a:rPr dirty="0" sz="1400" spc="-155">
                <a:solidFill>
                  <a:srgbClr val="438085"/>
                </a:solidFill>
                <a:latin typeface="Georgia"/>
                <a:cs typeface="Georgia"/>
              </a:rPr>
              <a:t> </a:t>
            </a:r>
            <a:r>
              <a:rPr dirty="0" sz="1400" spc="-5">
                <a:solidFill>
                  <a:srgbClr val="438085"/>
                </a:solidFill>
                <a:latin typeface="Georgia"/>
                <a:cs typeface="Georgia"/>
              </a:rPr>
              <a:t>disorders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5255" y="1658111"/>
            <a:ext cx="3678936" cy="2447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39916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 b="0">
                <a:latin typeface="Trebuchet MS"/>
                <a:cs typeface="Trebuchet MS"/>
              </a:rPr>
              <a:t>What </a:t>
            </a:r>
            <a:r>
              <a:rPr dirty="0" sz="4000" spc="-5" b="0">
                <a:latin typeface="Trebuchet MS"/>
                <a:cs typeface="Trebuchet MS"/>
              </a:rPr>
              <a:t>is</a:t>
            </a:r>
            <a:r>
              <a:rPr dirty="0" sz="4000" spc="-250" b="0">
                <a:latin typeface="Trebuchet MS"/>
                <a:cs typeface="Trebuchet MS"/>
              </a:rPr>
              <a:t> </a:t>
            </a:r>
            <a:r>
              <a:rPr dirty="0" sz="4000" spc="-5" b="0">
                <a:latin typeface="Trebuchet MS"/>
                <a:cs typeface="Trebuchet MS"/>
              </a:rPr>
              <a:t>Addiction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" y="1222070"/>
            <a:ext cx="7973695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Georgia"/>
                <a:cs typeface="Georgia"/>
              </a:rPr>
              <a:t>“Addiction </a:t>
            </a:r>
            <a:r>
              <a:rPr dirty="0" sz="2400">
                <a:latin typeface="Georgia"/>
                <a:cs typeface="Georgia"/>
              </a:rPr>
              <a:t>is a </a:t>
            </a:r>
            <a:r>
              <a:rPr dirty="0" sz="2400" spc="-5">
                <a:latin typeface="Georgia"/>
                <a:cs typeface="Georgia"/>
              </a:rPr>
              <a:t>primary, chronic disease of brain reward,  motivation, </a:t>
            </a:r>
            <a:r>
              <a:rPr dirty="0" sz="2400">
                <a:latin typeface="Georgia"/>
                <a:cs typeface="Georgia"/>
              </a:rPr>
              <a:t>memory and related </a:t>
            </a:r>
            <a:r>
              <a:rPr dirty="0" sz="2400" spc="-5">
                <a:latin typeface="Georgia"/>
                <a:cs typeface="Georgia"/>
              </a:rPr>
              <a:t>circuitry. Dysfunction </a:t>
            </a:r>
            <a:r>
              <a:rPr dirty="0" sz="2400">
                <a:latin typeface="Georgia"/>
                <a:cs typeface="Georgia"/>
              </a:rPr>
              <a:t>in  </a:t>
            </a:r>
            <a:r>
              <a:rPr dirty="0" sz="2400" spc="-5">
                <a:latin typeface="Georgia"/>
                <a:cs typeface="Georgia"/>
              </a:rPr>
              <a:t>these circuits leads to characteristic biological,  psychological, social </a:t>
            </a:r>
            <a:r>
              <a:rPr dirty="0" sz="2400">
                <a:latin typeface="Georgia"/>
                <a:cs typeface="Georgia"/>
              </a:rPr>
              <a:t>and </a:t>
            </a:r>
            <a:r>
              <a:rPr dirty="0" sz="2400" spc="-5">
                <a:latin typeface="Georgia"/>
                <a:cs typeface="Georgia"/>
              </a:rPr>
              <a:t>spiritual manifestations. </a:t>
            </a:r>
            <a:r>
              <a:rPr dirty="0" sz="2400">
                <a:latin typeface="Georgia"/>
                <a:cs typeface="Georgia"/>
              </a:rPr>
              <a:t>This is  </a:t>
            </a:r>
            <a:r>
              <a:rPr dirty="0" sz="2400" spc="-5">
                <a:latin typeface="Georgia"/>
                <a:cs typeface="Georgia"/>
              </a:rPr>
              <a:t>reflected </a:t>
            </a:r>
            <a:r>
              <a:rPr dirty="0" sz="2400">
                <a:latin typeface="Georgia"/>
                <a:cs typeface="Georgia"/>
              </a:rPr>
              <a:t>in an individual </a:t>
            </a:r>
            <a:r>
              <a:rPr dirty="0" sz="2400" spc="-5">
                <a:latin typeface="Georgia"/>
                <a:cs typeface="Georgia"/>
              </a:rPr>
              <a:t>pathologically pursuing </a:t>
            </a:r>
            <a:r>
              <a:rPr dirty="0" sz="2400">
                <a:latin typeface="Georgia"/>
                <a:cs typeface="Georgia"/>
              </a:rPr>
              <a:t>reward  and/or relief </a:t>
            </a:r>
            <a:r>
              <a:rPr dirty="0" sz="2400" spc="-5">
                <a:latin typeface="Georgia"/>
                <a:cs typeface="Georgia"/>
              </a:rPr>
              <a:t>by substance use </a:t>
            </a:r>
            <a:r>
              <a:rPr dirty="0" sz="2400">
                <a:latin typeface="Georgia"/>
                <a:cs typeface="Georgia"/>
              </a:rPr>
              <a:t>and </a:t>
            </a:r>
            <a:r>
              <a:rPr dirty="0" sz="2400" spc="-5">
                <a:latin typeface="Georgia"/>
                <a:cs typeface="Georgia"/>
              </a:rPr>
              <a:t>other</a:t>
            </a:r>
            <a:r>
              <a:rPr dirty="0" sz="2400" spc="-6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behaviors.”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2400">
                <a:latin typeface="Georgia"/>
                <a:cs typeface="Georgia"/>
              </a:rPr>
              <a:t>(American </a:t>
            </a:r>
            <a:r>
              <a:rPr dirty="0" sz="2400" spc="-5">
                <a:latin typeface="Georgia"/>
                <a:cs typeface="Georgia"/>
              </a:rPr>
              <a:t>Society of Addiction</a:t>
            </a:r>
            <a:r>
              <a:rPr dirty="0" sz="2400" spc="-6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Medicine)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6511" y="0"/>
            <a:ext cx="8572500" cy="51434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30365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 b="0">
                <a:latin typeface="Trebuchet MS"/>
                <a:cs typeface="Trebuchet MS"/>
              </a:rPr>
              <a:t>Brain</a:t>
            </a:r>
            <a:r>
              <a:rPr dirty="0" sz="4000" spc="-55" b="0">
                <a:latin typeface="Trebuchet MS"/>
                <a:cs typeface="Trebuchet MS"/>
              </a:rPr>
              <a:t> </a:t>
            </a:r>
            <a:r>
              <a:rPr dirty="0" sz="4000" spc="-10" b="0">
                <a:latin typeface="Trebuchet MS"/>
                <a:cs typeface="Trebuchet MS"/>
              </a:rPr>
              <a:t>Disease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" y="1222070"/>
            <a:ext cx="8204200" cy="36849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8605" marR="5080" indent="-256540">
              <a:lnSpc>
                <a:spcPct val="100000"/>
              </a:lnSpc>
              <a:spcBef>
                <a:spcPts val="100"/>
              </a:spcBef>
              <a:tabLst>
                <a:tab pos="1844675" algn="l"/>
                <a:tab pos="5995670" algn="l"/>
              </a:tabLst>
            </a:pPr>
            <a:r>
              <a:rPr dirty="0" sz="2400">
                <a:latin typeface="Georgia"/>
                <a:cs typeface="Georgia"/>
              </a:rPr>
              <a:t>We all </a:t>
            </a:r>
            <a:r>
              <a:rPr dirty="0" sz="2400" spc="-5">
                <a:latin typeface="Georgia"/>
                <a:cs typeface="Georgia"/>
              </a:rPr>
              <a:t>have </a:t>
            </a:r>
            <a:r>
              <a:rPr dirty="0" sz="2400">
                <a:latin typeface="Georgia"/>
                <a:cs typeface="Georgia"/>
              </a:rPr>
              <a:t>a mechanism in </a:t>
            </a:r>
            <a:r>
              <a:rPr dirty="0" sz="2400" spc="-5">
                <a:latin typeface="Georgia"/>
                <a:cs typeface="Georgia"/>
              </a:rPr>
              <a:t>our brains </a:t>
            </a:r>
            <a:r>
              <a:rPr dirty="0" sz="2400">
                <a:latin typeface="Georgia"/>
                <a:cs typeface="Georgia"/>
              </a:rPr>
              <a:t>(Midbrain) </a:t>
            </a:r>
            <a:r>
              <a:rPr dirty="0" sz="2400" spc="-5">
                <a:latin typeface="Georgia"/>
                <a:cs typeface="Georgia"/>
              </a:rPr>
              <a:t>that</a:t>
            </a:r>
            <a:r>
              <a:rPr dirty="0" sz="2400" spc="-114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helps  us </a:t>
            </a:r>
            <a:r>
              <a:rPr dirty="0" sz="2400">
                <a:latin typeface="Georgia"/>
                <a:cs typeface="Georgia"/>
              </a:rPr>
              <a:t>remember </a:t>
            </a:r>
            <a:r>
              <a:rPr dirty="0" sz="2400" spc="-10">
                <a:latin typeface="Georgia"/>
                <a:cs typeface="Georgia"/>
              </a:rPr>
              <a:t>when </a:t>
            </a:r>
            <a:r>
              <a:rPr dirty="0" sz="2400" spc="-5">
                <a:latin typeface="Georgia"/>
                <a:cs typeface="Georgia"/>
              </a:rPr>
              <a:t>we </a:t>
            </a:r>
            <a:r>
              <a:rPr dirty="0" sz="2400">
                <a:latin typeface="Georgia"/>
                <a:cs typeface="Georgia"/>
              </a:rPr>
              <a:t>are </a:t>
            </a:r>
            <a:r>
              <a:rPr dirty="0" sz="2400" spc="-5">
                <a:latin typeface="Georgia"/>
                <a:cs typeface="Georgia"/>
              </a:rPr>
              <a:t>engaging </a:t>
            </a:r>
            <a:r>
              <a:rPr dirty="0" sz="2400">
                <a:latin typeface="Georgia"/>
                <a:cs typeface="Georgia"/>
              </a:rPr>
              <a:t>in activities </a:t>
            </a:r>
            <a:r>
              <a:rPr dirty="0" sz="2400" spc="-5">
                <a:latin typeface="Georgia"/>
                <a:cs typeface="Georgia"/>
              </a:rPr>
              <a:t>that </a:t>
            </a:r>
            <a:r>
              <a:rPr dirty="0" sz="2400" spc="-10">
                <a:latin typeface="Georgia"/>
                <a:cs typeface="Georgia"/>
              </a:rPr>
              <a:t>help  </a:t>
            </a:r>
            <a:r>
              <a:rPr dirty="0" sz="2400" spc="-5">
                <a:latin typeface="Georgia"/>
                <a:cs typeface="Georgia"/>
              </a:rPr>
              <a:t>us</a:t>
            </a:r>
            <a:r>
              <a:rPr dirty="0" sz="2400" spc="0">
                <a:latin typeface="Georgia"/>
                <a:cs typeface="Georgia"/>
              </a:rPr>
              <a:t> </a:t>
            </a:r>
            <a:r>
              <a:rPr dirty="0" sz="2400" spc="-10">
                <a:latin typeface="Georgia"/>
                <a:cs typeface="Georgia"/>
              </a:rPr>
              <a:t>survive.	</a:t>
            </a:r>
            <a:r>
              <a:rPr dirty="0" sz="2400" spc="-5">
                <a:latin typeface="Georgia"/>
                <a:cs typeface="Georgia"/>
              </a:rPr>
              <a:t>Eat, sleep, stay/run</a:t>
            </a:r>
            <a:r>
              <a:rPr dirty="0" sz="2400" spc="2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away,</a:t>
            </a:r>
            <a:r>
              <a:rPr dirty="0" sz="2400" spc="2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etc.	When this  </a:t>
            </a:r>
            <a:r>
              <a:rPr dirty="0" sz="2400">
                <a:latin typeface="Georgia"/>
                <a:cs typeface="Georgia"/>
              </a:rPr>
              <a:t>reward </a:t>
            </a:r>
            <a:r>
              <a:rPr dirty="0" sz="2400" spc="-5">
                <a:latin typeface="Georgia"/>
                <a:cs typeface="Georgia"/>
              </a:rPr>
              <a:t>circuit becomes </a:t>
            </a:r>
            <a:r>
              <a:rPr dirty="0" sz="2400">
                <a:latin typeface="Georgia"/>
                <a:cs typeface="Georgia"/>
              </a:rPr>
              <a:t>active </a:t>
            </a:r>
            <a:r>
              <a:rPr dirty="0" sz="2400" spc="-5">
                <a:latin typeface="Georgia"/>
                <a:cs typeface="Georgia"/>
              </a:rPr>
              <a:t>through </a:t>
            </a:r>
            <a:r>
              <a:rPr dirty="0" sz="2400">
                <a:latin typeface="Georgia"/>
                <a:cs typeface="Georgia"/>
              </a:rPr>
              <a:t>engaging in </a:t>
            </a:r>
            <a:r>
              <a:rPr dirty="0" sz="2400" spc="-5">
                <a:latin typeface="Georgia"/>
                <a:cs typeface="Georgia"/>
              </a:rPr>
              <a:t>one of  these activities, our brain notes that event </a:t>
            </a:r>
            <a:r>
              <a:rPr dirty="0" sz="2400">
                <a:latin typeface="Georgia"/>
                <a:cs typeface="Georgia"/>
              </a:rPr>
              <a:t>and </a:t>
            </a:r>
            <a:r>
              <a:rPr dirty="0" sz="2400" spc="-5">
                <a:latin typeface="Georgia"/>
                <a:cs typeface="Georgia"/>
              </a:rPr>
              <a:t>helps us to  </a:t>
            </a:r>
            <a:r>
              <a:rPr dirty="0" sz="2400">
                <a:latin typeface="Georgia"/>
                <a:cs typeface="Georgia"/>
              </a:rPr>
              <a:t>remember </a:t>
            </a:r>
            <a:r>
              <a:rPr dirty="0" sz="2400" spc="-5">
                <a:latin typeface="Georgia"/>
                <a:cs typeface="Georgia"/>
              </a:rPr>
              <a:t>to do </a:t>
            </a:r>
            <a:r>
              <a:rPr dirty="0" sz="2400">
                <a:latin typeface="Georgia"/>
                <a:cs typeface="Georgia"/>
              </a:rPr>
              <a:t>it again and again </a:t>
            </a:r>
            <a:r>
              <a:rPr dirty="0" sz="2400" spc="-5">
                <a:latin typeface="Georgia"/>
                <a:cs typeface="Georgia"/>
              </a:rPr>
              <a:t>without thinking </a:t>
            </a:r>
            <a:r>
              <a:rPr dirty="0" sz="2400">
                <a:latin typeface="Georgia"/>
                <a:cs typeface="Georgia"/>
              </a:rPr>
              <a:t>about  it.</a:t>
            </a:r>
            <a:endParaRPr sz="24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Times New Roman"/>
              <a:cs typeface="Times New Roman"/>
            </a:endParaRPr>
          </a:p>
          <a:p>
            <a:pPr marL="268605" marR="276860" indent="-256540">
              <a:lnSpc>
                <a:spcPct val="100000"/>
              </a:lnSpc>
              <a:spcBef>
                <a:spcPts val="5"/>
              </a:spcBef>
            </a:pPr>
            <a:r>
              <a:rPr dirty="0" sz="2400" spc="-5">
                <a:latin typeface="Georgia"/>
                <a:cs typeface="Georgia"/>
              </a:rPr>
              <a:t>Unfortunately, drugs stimulate this same circuit of survival  </a:t>
            </a:r>
            <a:r>
              <a:rPr dirty="0" sz="2400">
                <a:latin typeface="Georgia"/>
                <a:cs typeface="Georgia"/>
              </a:rPr>
              <a:t>and</a:t>
            </a:r>
            <a:r>
              <a:rPr dirty="0" sz="2400" spc="-20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reward.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9391"/>
            <a:ext cx="9144000" cy="42047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3436" y="4895799"/>
            <a:ext cx="12014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Arial"/>
                <a:cs typeface="Arial"/>
              </a:rPr>
              <a:t>drugabuse.gov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365506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 b="0">
                <a:latin typeface="Trebuchet MS"/>
                <a:cs typeface="Trebuchet MS"/>
              </a:rPr>
              <a:t>How </a:t>
            </a:r>
            <a:r>
              <a:rPr dirty="0" sz="4000" spc="-5" b="0">
                <a:latin typeface="Trebuchet MS"/>
                <a:cs typeface="Trebuchet MS"/>
              </a:rPr>
              <a:t>it</a:t>
            </a:r>
            <a:r>
              <a:rPr dirty="0" sz="4000" spc="-55" b="0">
                <a:latin typeface="Trebuchet MS"/>
                <a:cs typeface="Trebuchet MS"/>
              </a:rPr>
              <a:t> </a:t>
            </a:r>
            <a:r>
              <a:rPr dirty="0" sz="4000" spc="-5" b="0">
                <a:latin typeface="Trebuchet MS"/>
                <a:cs typeface="Trebuchet MS"/>
              </a:rPr>
              <a:t>develops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" y="1222070"/>
            <a:ext cx="8218805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8605" marR="5080" indent="-255904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400" spc="-5">
                <a:latin typeface="Georgia"/>
                <a:cs typeface="Georgia"/>
              </a:rPr>
              <a:t>Drugs produce </a:t>
            </a:r>
            <a:r>
              <a:rPr dirty="0" sz="2400">
                <a:latin typeface="Georgia"/>
                <a:cs typeface="Georgia"/>
              </a:rPr>
              <a:t>more </a:t>
            </a:r>
            <a:r>
              <a:rPr dirty="0" sz="2400" spc="-5">
                <a:latin typeface="Georgia"/>
                <a:cs typeface="Georgia"/>
              </a:rPr>
              <a:t>dopamine </a:t>
            </a:r>
            <a:r>
              <a:rPr dirty="0" sz="2400">
                <a:latin typeface="Georgia"/>
                <a:cs typeface="Georgia"/>
              </a:rPr>
              <a:t>(2 </a:t>
            </a:r>
            <a:r>
              <a:rPr dirty="0" sz="2400" spc="-5">
                <a:latin typeface="Georgia"/>
                <a:cs typeface="Georgia"/>
              </a:rPr>
              <a:t>to </a:t>
            </a:r>
            <a:r>
              <a:rPr dirty="0" sz="2400">
                <a:latin typeface="Georgia"/>
                <a:cs typeface="Georgia"/>
              </a:rPr>
              <a:t>10 times </a:t>
            </a:r>
            <a:r>
              <a:rPr dirty="0" sz="2400" spc="-5">
                <a:latin typeface="Georgia"/>
                <a:cs typeface="Georgia"/>
              </a:rPr>
              <a:t>the amount)  </a:t>
            </a:r>
            <a:r>
              <a:rPr dirty="0" sz="2400" spc="-10">
                <a:latin typeface="Georgia"/>
                <a:cs typeface="Georgia"/>
              </a:rPr>
              <a:t>when </a:t>
            </a:r>
            <a:r>
              <a:rPr dirty="0" sz="2400" spc="-5">
                <a:latin typeface="Georgia"/>
                <a:cs typeface="Georgia"/>
              </a:rPr>
              <a:t>taken than </a:t>
            </a:r>
            <a:r>
              <a:rPr dirty="0" sz="2400">
                <a:latin typeface="Georgia"/>
                <a:cs typeface="Georgia"/>
              </a:rPr>
              <a:t>natural rewards </a:t>
            </a:r>
            <a:r>
              <a:rPr dirty="0" sz="2400" spc="-5">
                <a:latin typeface="Georgia"/>
                <a:cs typeface="Georgia"/>
              </a:rPr>
              <a:t>(eating, sleeping) </a:t>
            </a:r>
            <a:r>
              <a:rPr dirty="0" sz="2400">
                <a:latin typeface="Georgia"/>
                <a:cs typeface="Georgia"/>
              </a:rPr>
              <a:t>and  </a:t>
            </a:r>
            <a:r>
              <a:rPr dirty="0" sz="2400" spc="-5">
                <a:latin typeface="Georgia"/>
                <a:cs typeface="Georgia"/>
              </a:rPr>
              <a:t>therefore, </a:t>
            </a:r>
            <a:r>
              <a:rPr dirty="0" sz="2400">
                <a:latin typeface="Georgia"/>
                <a:cs typeface="Georgia"/>
              </a:rPr>
              <a:t>after </a:t>
            </a:r>
            <a:r>
              <a:rPr dirty="0" sz="2400" spc="-5">
                <a:latin typeface="Georgia"/>
                <a:cs typeface="Georgia"/>
              </a:rPr>
              <a:t>awhile, your brain prefers </a:t>
            </a:r>
            <a:r>
              <a:rPr dirty="0" sz="2400">
                <a:latin typeface="Georgia"/>
                <a:cs typeface="Georgia"/>
              </a:rPr>
              <a:t>drugs </a:t>
            </a:r>
            <a:r>
              <a:rPr dirty="0" sz="2400" spc="-5">
                <a:latin typeface="Georgia"/>
                <a:cs typeface="Georgia"/>
              </a:rPr>
              <a:t>to </a:t>
            </a:r>
            <a:r>
              <a:rPr dirty="0" sz="2400">
                <a:latin typeface="Georgia"/>
                <a:cs typeface="Georgia"/>
              </a:rPr>
              <a:t>all </a:t>
            </a:r>
            <a:r>
              <a:rPr dirty="0" sz="2400" spc="-5">
                <a:latin typeface="Georgia"/>
                <a:cs typeface="Georgia"/>
              </a:rPr>
              <a:t>other  sources of</a:t>
            </a:r>
            <a:r>
              <a:rPr dirty="0" sz="2400" spc="-10">
                <a:latin typeface="Georgia"/>
                <a:cs typeface="Georgia"/>
              </a:rPr>
              <a:t> </a:t>
            </a:r>
            <a:r>
              <a:rPr dirty="0" sz="2400">
                <a:latin typeface="Georgia"/>
                <a:cs typeface="Georgia"/>
              </a:rPr>
              <a:t>reward.</a:t>
            </a:r>
            <a:endParaRPr sz="2400">
              <a:latin typeface="Georgia"/>
              <a:cs typeface="Georgia"/>
            </a:endParaRPr>
          </a:p>
          <a:p>
            <a:pPr marL="268605" marR="192405" indent="-255904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  <a:tab pos="2426335" algn="l"/>
                <a:tab pos="3962400" algn="l"/>
              </a:tabLst>
            </a:pPr>
            <a:r>
              <a:rPr dirty="0" sz="2400" spc="-5">
                <a:latin typeface="Georgia"/>
                <a:cs typeface="Georgia"/>
              </a:rPr>
              <a:t>Drugs become </a:t>
            </a:r>
            <a:r>
              <a:rPr dirty="0" sz="2400">
                <a:latin typeface="Georgia"/>
                <a:cs typeface="Georgia"/>
              </a:rPr>
              <a:t>more important </a:t>
            </a:r>
            <a:r>
              <a:rPr dirty="0" sz="2400" spc="-5">
                <a:latin typeface="Georgia"/>
                <a:cs typeface="Georgia"/>
              </a:rPr>
              <a:t>than eating, sleeping,  friends, family,</a:t>
            </a:r>
            <a:r>
              <a:rPr dirty="0" sz="2400" spc="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happiness.	Externally, providers </a:t>
            </a:r>
            <a:r>
              <a:rPr dirty="0" sz="2400">
                <a:latin typeface="Georgia"/>
                <a:cs typeface="Georgia"/>
              </a:rPr>
              <a:t>and  </a:t>
            </a:r>
            <a:r>
              <a:rPr dirty="0" sz="2400" spc="-5">
                <a:latin typeface="Georgia"/>
                <a:cs typeface="Georgia"/>
              </a:rPr>
              <a:t>others</a:t>
            </a:r>
            <a:r>
              <a:rPr dirty="0" sz="2400" spc="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begin</a:t>
            </a:r>
            <a:r>
              <a:rPr dirty="0" sz="2400" spc="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to	</a:t>
            </a:r>
            <a:r>
              <a:rPr dirty="0" sz="2400" spc="-10">
                <a:latin typeface="Georgia"/>
                <a:cs typeface="Georgia"/>
              </a:rPr>
              <a:t>see </a:t>
            </a:r>
            <a:r>
              <a:rPr dirty="0" sz="2400" spc="-5">
                <a:latin typeface="Georgia"/>
                <a:cs typeface="Georgia"/>
              </a:rPr>
              <a:t>behaviors from </a:t>
            </a:r>
            <a:r>
              <a:rPr dirty="0" sz="2400" spc="-10">
                <a:latin typeface="Georgia"/>
                <a:cs typeface="Georgia"/>
              </a:rPr>
              <a:t>the </a:t>
            </a:r>
            <a:r>
              <a:rPr dirty="0" sz="2400" spc="-5">
                <a:latin typeface="Georgia"/>
                <a:cs typeface="Georgia"/>
              </a:rPr>
              <a:t>individual that </a:t>
            </a:r>
            <a:r>
              <a:rPr dirty="0" sz="2400">
                <a:latin typeface="Georgia"/>
                <a:cs typeface="Georgia"/>
              </a:rPr>
              <a:t>are  </a:t>
            </a:r>
            <a:r>
              <a:rPr dirty="0" sz="2400" spc="-5">
                <a:latin typeface="Georgia"/>
                <a:cs typeface="Georgia"/>
              </a:rPr>
              <a:t>actually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symptoms</a:t>
            </a:r>
            <a:r>
              <a:rPr dirty="0" sz="2400" spc="-5">
                <a:latin typeface="Georgia"/>
                <a:cs typeface="Georgia"/>
              </a:rPr>
              <a:t> of the</a:t>
            </a:r>
            <a:r>
              <a:rPr dirty="0" sz="2400" spc="0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disease.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232473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0">
                <a:latin typeface="Trebuchet MS"/>
                <a:cs typeface="Trebuchet MS"/>
              </a:rPr>
              <a:t>Symptoms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" y="1221105"/>
            <a:ext cx="8216265" cy="3593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8605" indent="-255904">
              <a:lnSpc>
                <a:spcPct val="100000"/>
              </a:lnSpc>
              <a:spcBef>
                <a:spcPts val="105"/>
              </a:spcBef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600" spc="-5">
                <a:latin typeface="Georgia"/>
                <a:cs typeface="Georgia"/>
              </a:rPr>
              <a:t>Preoccupation</a:t>
            </a:r>
            <a:endParaRPr sz="26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600" spc="-5">
                <a:latin typeface="Georgia"/>
                <a:cs typeface="Georgia"/>
              </a:rPr>
              <a:t>Dependence </a:t>
            </a:r>
            <a:r>
              <a:rPr dirty="0" sz="2600">
                <a:latin typeface="Georgia"/>
                <a:cs typeface="Georgia"/>
              </a:rPr>
              <a:t>and</a:t>
            </a:r>
            <a:r>
              <a:rPr dirty="0" sz="2600" spc="-25">
                <a:latin typeface="Georgia"/>
                <a:cs typeface="Georgia"/>
              </a:rPr>
              <a:t> </a:t>
            </a:r>
            <a:r>
              <a:rPr dirty="0" sz="2600" spc="-5">
                <a:latin typeface="Georgia"/>
                <a:cs typeface="Georgia"/>
              </a:rPr>
              <a:t>Withdrawal</a:t>
            </a:r>
            <a:endParaRPr sz="26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600" spc="-5">
                <a:latin typeface="Georgia"/>
                <a:cs typeface="Georgia"/>
              </a:rPr>
              <a:t>Unsuccessful </a:t>
            </a:r>
            <a:r>
              <a:rPr dirty="0" sz="2600">
                <a:latin typeface="Georgia"/>
                <a:cs typeface="Georgia"/>
              </a:rPr>
              <a:t>attempts </a:t>
            </a:r>
            <a:r>
              <a:rPr dirty="0" sz="2600" spc="-5">
                <a:latin typeface="Georgia"/>
                <a:cs typeface="Georgia"/>
              </a:rPr>
              <a:t>to stop or </a:t>
            </a:r>
            <a:r>
              <a:rPr dirty="0" sz="2600">
                <a:latin typeface="Georgia"/>
                <a:cs typeface="Georgia"/>
              </a:rPr>
              <a:t>reduce</a:t>
            </a:r>
            <a:r>
              <a:rPr dirty="0" sz="2600" spc="-55">
                <a:latin typeface="Georgia"/>
                <a:cs typeface="Georgia"/>
              </a:rPr>
              <a:t> </a:t>
            </a:r>
            <a:r>
              <a:rPr dirty="0" sz="2600">
                <a:latin typeface="Georgia"/>
                <a:cs typeface="Georgia"/>
              </a:rPr>
              <a:t>use/drinking</a:t>
            </a:r>
            <a:endParaRPr sz="2600">
              <a:latin typeface="Georgia"/>
              <a:cs typeface="Georgia"/>
            </a:endParaRPr>
          </a:p>
          <a:p>
            <a:pPr marL="268605" marR="93281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600" spc="-5">
                <a:latin typeface="Georgia"/>
                <a:cs typeface="Georgia"/>
              </a:rPr>
              <a:t>Engaging </a:t>
            </a:r>
            <a:r>
              <a:rPr dirty="0" sz="2600">
                <a:latin typeface="Georgia"/>
                <a:cs typeface="Georgia"/>
              </a:rPr>
              <a:t>in more and more </a:t>
            </a:r>
            <a:r>
              <a:rPr dirty="0" sz="2600" spc="-5">
                <a:latin typeface="Georgia"/>
                <a:cs typeface="Georgia"/>
              </a:rPr>
              <a:t>time spent trying to  </a:t>
            </a:r>
            <a:r>
              <a:rPr dirty="0" sz="2600">
                <a:latin typeface="Georgia"/>
                <a:cs typeface="Georgia"/>
              </a:rPr>
              <a:t>obtain </a:t>
            </a:r>
            <a:r>
              <a:rPr dirty="0" sz="2600" spc="-5">
                <a:latin typeface="Georgia"/>
                <a:cs typeface="Georgia"/>
              </a:rPr>
              <a:t>or use the</a:t>
            </a:r>
            <a:r>
              <a:rPr dirty="0" sz="2600" spc="-35">
                <a:latin typeface="Georgia"/>
                <a:cs typeface="Georgia"/>
              </a:rPr>
              <a:t> </a:t>
            </a:r>
            <a:r>
              <a:rPr dirty="0" sz="2600" spc="-5">
                <a:latin typeface="Georgia"/>
                <a:cs typeface="Georgia"/>
              </a:rPr>
              <a:t>drug/drink.</a:t>
            </a:r>
            <a:endParaRPr sz="26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600">
                <a:latin typeface="Georgia"/>
                <a:cs typeface="Georgia"/>
              </a:rPr>
              <a:t>Important </a:t>
            </a:r>
            <a:r>
              <a:rPr dirty="0" sz="2600" spc="-5">
                <a:latin typeface="Georgia"/>
                <a:cs typeface="Georgia"/>
              </a:rPr>
              <a:t>other </a:t>
            </a:r>
            <a:r>
              <a:rPr dirty="0" sz="2600">
                <a:latin typeface="Georgia"/>
                <a:cs typeface="Georgia"/>
              </a:rPr>
              <a:t>aspects of </a:t>
            </a:r>
            <a:r>
              <a:rPr dirty="0" sz="2600" spc="-5">
                <a:latin typeface="Georgia"/>
                <a:cs typeface="Georgia"/>
              </a:rPr>
              <a:t>the </a:t>
            </a:r>
            <a:r>
              <a:rPr dirty="0" sz="2600">
                <a:latin typeface="Georgia"/>
                <a:cs typeface="Georgia"/>
              </a:rPr>
              <a:t>individual </a:t>
            </a:r>
            <a:r>
              <a:rPr dirty="0" sz="2600" spc="-5">
                <a:latin typeface="Georgia"/>
                <a:cs typeface="Georgia"/>
              </a:rPr>
              <a:t>life are</a:t>
            </a:r>
            <a:r>
              <a:rPr dirty="0" sz="2600" spc="-35">
                <a:latin typeface="Georgia"/>
                <a:cs typeface="Georgia"/>
              </a:rPr>
              <a:t> </a:t>
            </a:r>
            <a:r>
              <a:rPr dirty="0" sz="2600">
                <a:latin typeface="Georgia"/>
                <a:cs typeface="Georgia"/>
              </a:rPr>
              <a:t>given</a:t>
            </a:r>
            <a:endParaRPr sz="26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  <a:spcBef>
                <a:spcPts val="5"/>
              </a:spcBef>
            </a:pPr>
            <a:r>
              <a:rPr dirty="0" sz="2600" spc="-5">
                <a:latin typeface="Georgia"/>
                <a:cs typeface="Georgia"/>
              </a:rPr>
              <a:t>up, become less, or </a:t>
            </a:r>
            <a:r>
              <a:rPr dirty="0" sz="2600">
                <a:latin typeface="Georgia"/>
                <a:cs typeface="Georgia"/>
              </a:rPr>
              <a:t>are </a:t>
            </a:r>
            <a:r>
              <a:rPr dirty="0" sz="2600" spc="-5">
                <a:latin typeface="Georgia"/>
                <a:cs typeface="Georgia"/>
              </a:rPr>
              <a:t>not</a:t>
            </a:r>
            <a:r>
              <a:rPr dirty="0" sz="2600" spc="-35">
                <a:latin typeface="Georgia"/>
                <a:cs typeface="Georgia"/>
              </a:rPr>
              <a:t> </a:t>
            </a:r>
            <a:r>
              <a:rPr dirty="0" sz="2600" spc="-5">
                <a:latin typeface="Georgia"/>
                <a:cs typeface="Georgia"/>
              </a:rPr>
              <a:t>pursued.</a:t>
            </a:r>
            <a:endParaRPr sz="2600">
              <a:latin typeface="Georgia"/>
              <a:cs typeface="Georgia"/>
            </a:endParaRPr>
          </a:p>
          <a:p>
            <a:pPr marL="268605" indent="-255904">
              <a:lnSpc>
                <a:spcPct val="10000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dirty="0" sz="2600" spc="-5">
                <a:latin typeface="Georgia"/>
                <a:cs typeface="Georgia"/>
              </a:rPr>
              <a:t>Continued use despite the </a:t>
            </a:r>
            <a:r>
              <a:rPr dirty="0" sz="2600">
                <a:latin typeface="Georgia"/>
                <a:cs typeface="Georgia"/>
              </a:rPr>
              <a:t>risks </a:t>
            </a:r>
            <a:r>
              <a:rPr dirty="0" sz="2600" spc="-5">
                <a:latin typeface="Georgia"/>
                <a:cs typeface="Georgia"/>
              </a:rPr>
              <a:t>or</a:t>
            </a:r>
            <a:r>
              <a:rPr dirty="0" sz="2600" spc="-20">
                <a:latin typeface="Georgia"/>
                <a:cs typeface="Georgia"/>
              </a:rPr>
              <a:t> </a:t>
            </a:r>
            <a:r>
              <a:rPr dirty="0" sz="2600" spc="-5">
                <a:latin typeface="Georgia"/>
                <a:cs typeface="Georgia"/>
              </a:rPr>
              <a:t>continued</a:t>
            </a:r>
            <a:endParaRPr sz="2600">
              <a:latin typeface="Georgia"/>
              <a:cs typeface="Georgia"/>
            </a:endParaRPr>
          </a:p>
          <a:p>
            <a:pPr marL="268605">
              <a:lnSpc>
                <a:spcPct val="100000"/>
              </a:lnSpc>
            </a:pPr>
            <a:r>
              <a:rPr dirty="0" sz="2600" spc="-5">
                <a:latin typeface="Georgia"/>
                <a:cs typeface="Georgia"/>
              </a:rPr>
              <a:t>consequences. </a:t>
            </a:r>
            <a:r>
              <a:rPr dirty="0" sz="2600">
                <a:latin typeface="Georgia"/>
                <a:cs typeface="Georgia"/>
              </a:rPr>
              <a:t>(legal, </a:t>
            </a:r>
            <a:r>
              <a:rPr dirty="0" sz="2600" spc="-5">
                <a:latin typeface="Georgia"/>
                <a:cs typeface="Georgia"/>
              </a:rPr>
              <a:t>CPS,</a:t>
            </a:r>
            <a:r>
              <a:rPr dirty="0" sz="2600" spc="-30">
                <a:latin typeface="Georgia"/>
                <a:cs typeface="Georgia"/>
              </a:rPr>
              <a:t> </a:t>
            </a:r>
            <a:r>
              <a:rPr dirty="0" sz="2600" spc="-5">
                <a:latin typeface="Georgia"/>
                <a:cs typeface="Georgia"/>
              </a:rPr>
              <a:t>employment)</a:t>
            </a:r>
            <a:endParaRPr sz="26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550" y="510286"/>
            <a:ext cx="777176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" b="0">
                <a:latin typeface="Trebuchet MS"/>
                <a:cs typeface="Trebuchet MS"/>
              </a:rPr>
              <a:t>Impact </a:t>
            </a:r>
            <a:r>
              <a:rPr dirty="0" sz="4000" spc="-5" b="0">
                <a:latin typeface="Trebuchet MS"/>
                <a:cs typeface="Trebuchet MS"/>
              </a:rPr>
              <a:t>regarding </a:t>
            </a:r>
            <a:r>
              <a:rPr dirty="0" sz="4000" spc="-10" b="0">
                <a:latin typeface="Trebuchet MS"/>
                <a:cs typeface="Trebuchet MS"/>
              </a:rPr>
              <a:t>ability </a:t>
            </a:r>
            <a:r>
              <a:rPr dirty="0" sz="4000" spc="-5" b="0">
                <a:latin typeface="Trebuchet MS"/>
                <a:cs typeface="Trebuchet MS"/>
              </a:rPr>
              <a:t>to</a:t>
            </a:r>
            <a:r>
              <a:rPr dirty="0" sz="4000" spc="10" b="0">
                <a:latin typeface="Trebuchet MS"/>
                <a:cs typeface="Trebuchet MS"/>
              </a:rPr>
              <a:t> </a:t>
            </a:r>
            <a:r>
              <a:rPr dirty="0" sz="4000" spc="-5" b="0">
                <a:latin typeface="Trebuchet MS"/>
                <a:cs typeface="Trebuchet MS"/>
              </a:rPr>
              <a:t>parent</a:t>
            </a:r>
            <a:endParaRPr sz="40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0278" y="1222070"/>
            <a:ext cx="8223250" cy="3377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8605" marR="120014" indent="-255904">
              <a:lnSpc>
                <a:spcPct val="100000"/>
              </a:lnSpc>
              <a:spcBef>
                <a:spcPts val="10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400" spc="-5">
                <a:latin typeface="Georgia"/>
                <a:cs typeface="Georgia"/>
              </a:rPr>
              <a:t>Children </a:t>
            </a:r>
            <a:r>
              <a:rPr dirty="0" sz="2400">
                <a:latin typeface="Georgia"/>
                <a:cs typeface="Georgia"/>
              </a:rPr>
              <a:t>are </a:t>
            </a:r>
            <a:r>
              <a:rPr dirty="0" sz="2400" spc="-5">
                <a:latin typeface="Georgia"/>
                <a:cs typeface="Georgia"/>
              </a:rPr>
              <a:t>three times more likely to be abused </a:t>
            </a:r>
            <a:r>
              <a:rPr dirty="0" sz="2400">
                <a:latin typeface="Georgia"/>
                <a:cs typeface="Georgia"/>
              </a:rPr>
              <a:t>and </a:t>
            </a:r>
            <a:r>
              <a:rPr dirty="0" sz="2400" spc="-5">
                <a:latin typeface="Georgia"/>
                <a:cs typeface="Georgia"/>
              </a:rPr>
              <a:t>four  times </a:t>
            </a:r>
            <a:r>
              <a:rPr dirty="0" sz="2400">
                <a:latin typeface="Georgia"/>
                <a:cs typeface="Georgia"/>
              </a:rPr>
              <a:t>more </a:t>
            </a:r>
            <a:r>
              <a:rPr dirty="0" sz="2400" spc="-5">
                <a:latin typeface="Georgia"/>
                <a:cs typeface="Georgia"/>
              </a:rPr>
              <a:t>likely to be neglected </a:t>
            </a:r>
            <a:r>
              <a:rPr dirty="0" sz="2400">
                <a:latin typeface="Georgia"/>
                <a:cs typeface="Georgia"/>
              </a:rPr>
              <a:t>if </a:t>
            </a:r>
            <a:r>
              <a:rPr dirty="0" sz="2400" spc="-5">
                <a:latin typeface="Georgia"/>
                <a:cs typeface="Georgia"/>
              </a:rPr>
              <a:t>their parents </a:t>
            </a:r>
            <a:r>
              <a:rPr dirty="0" sz="2400">
                <a:latin typeface="Georgia"/>
                <a:cs typeface="Georgia"/>
              </a:rPr>
              <a:t>abuse  </a:t>
            </a:r>
            <a:r>
              <a:rPr dirty="0" sz="2400" spc="-5">
                <a:latin typeface="Georgia"/>
                <a:cs typeface="Georgia"/>
              </a:rPr>
              <a:t>substances.</a:t>
            </a:r>
            <a:endParaRPr sz="2400">
              <a:latin typeface="Georgia"/>
              <a:cs typeface="Georgia"/>
            </a:endParaRPr>
          </a:p>
          <a:p>
            <a:pPr marL="268605" marR="5080" indent="-255904">
              <a:lnSpc>
                <a:spcPct val="100000"/>
              </a:lnSpc>
              <a:spcBef>
                <a:spcPts val="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400" spc="-5">
                <a:latin typeface="Georgia"/>
                <a:cs typeface="Georgia"/>
              </a:rPr>
              <a:t>Children have </a:t>
            </a:r>
            <a:r>
              <a:rPr dirty="0" sz="2400">
                <a:latin typeface="Georgia"/>
                <a:cs typeface="Georgia"/>
              </a:rPr>
              <a:t>an increased risk </a:t>
            </a:r>
            <a:r>
              <a:rPr dirty="0" sz="2400" spc="-5">
                <a:latin typeface="Georgia"/>
                <a:cs typeface="Georgia"/>
              </a:rPr>
              <a:t>of developing </a:t>
            </a:r>
            <a:r>
              <a:rPr dirty="0" sz="2400" spc="-10">
                <a:latin typeface="Georgia"/>
                <a:cs typeface="Georgia"/>
              </a:rPr>
              <a:t>substance  </a:t>
            </a:r>
            <a:r>
              <a:rPr dirty="0" sz="2400" spc="-5">
                <a:latin typeface="Georgia"/>
                <a:cs typeface="Georgia"/>
              </a:rPr>
              <a:t>use disorder </a:t>
            </a:r>
            <a:r>
              <a:rPr dirty="0" sz="2400">
                <a:latin typeface="Georgia"/>
                <a:cs typeface="Georgia"/>
              </a:rPr>
              <a:t>if </a:t>
            </a:r>
            <a:r>
              <a:rPr dirty="0" sz="2400" spc="-5">
                <a:latin typeface="Georgia"/>
                <a:cs typeface="Georgia"/>
              </a:rPr>
              <a:t>their parents were substance </a:t>
            </a:r>
            <a:r>
              <a:rPr dirty="0" sz="2400">
                <a:latin typeface="Georgia"/>
                <a:cs typeface="Georgia"/>
              </a:rPr>
              <a:t>abusing, </a:t>
            </a:r>
            <a:r>
              <a:rPr dirty="0" sz="2400" spc="-5">
                <a:latin typeface="Georgia"/>
                <a:cs typeface="Georgia"/>
              </a:rPr>
              <a:t>which  highlights the </a:t>
            </a:r>
            <a:r>
              <a:rPr dirty="0" sz="2400">
                <a:latin typeface="Georgia"/>
                <a:cs typeface="Georgia"/>
              </a:rPr>
              <a:t>importance </a:t>
            </a:r>
            <a:r>
              <a:rPr dirty="0" sz="2400" spc="-5">
                <a:latin typeface="Georgia"/>
                <a:cs typeface="Georgia"/>
              </a:rPr>
              <a:t>of working on disrupting the  cycle of intergenerational substance</a:t>
            </a:r>
            <a:r>
              <a:rPr dirty="0" sz="2400" spc="-25">
                <a:latin typeface="Georgia"/>
                <a:cs typeface="Georgia"/>
              </a:rPr>
              <a:t> </a:t>
            </a:r>
            <a:r>
              <a:rPr dirty="0" sz="2400" spc="-10">
                <a:latin typeface="Georgia"/>
                <a:cs typeface="Georgia"/>
              </a:rPr>
              <a:t>use.</a:t>
            </a:r>
            <a:endParaRPr sz="2400">
              <a:latin typeface="Georgia"/>
              <a:cs typeface="Georgia"/>
            </a:endParaRPr>
          </a:p>
          <a:p>
            <a:pPr marL="268605" indent="-255904">
              <a:lnSpc>
                <a:spcPts val="2870"/>
              </a:lnSpc>
              <a:spcBef>
                <a:spcPts val="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dirty="0" sz="2400">
                <a:latin typeface="Georgia"/>
                <a:cs typeface="Georgia"/>
              </a:rPr>
              <a:t>An </a:t>
            </a:r>
            <a:r>
              <a:rPr dirty="0" sz="2400" spc="-5">
                <a:latin typeface="Georgia"/>
                <a:cs typeface="Georgia"/>
              </a:rPr>
              <a:t>effective intervention </a:t>
            </a:r>
            <a:r>
              <a:rPr dirty="0" sz="2400">
                <a:latin typeface="Georgia"/>
                <a:cs typeface="Georgia"/>
              </a:rPr>
              <a:t>is necessary </a:t>
            </a:r>
            <a:r>
              <a:rPr dirty="0" sz="2400" spc="-5">
                <a:latin typeface="Georgia"/>
                <a:cs typeface="Georgia"/>
              </a:rPr>
              <a:t>to break the</a:t>
            </a:r>
            <a:r>
              <a:rPr dirty="0" sz="2400" spc="-65">
                <a:latin typeface="Georgia"/>
                <a:cs typeface="Georgia"/>
              </a:rPr>
              <a:t> </a:t>
            </a:r>
            <a:r>
              <a:rPr dirty="0" sz="2400" spc="-5">
                <a:latin typeface="Georgia"/>
                <a:cs typeface="Georgia"/>
              </a:rPr>
              <a:t>cycle.</a:t>
            </a:r>
            <a:endParaRPr sz="2400">
              <a:latin typeface="Georgia"/>
              <a:cs typeface="Georgia"/>
            </a:endParaRPr>
          </a:p>
          <a:p>
            <a:pPr marL="268605">
              <a:lnSpc>
                <a:spcPts val="3350"/>
              </a:lnSpc>
            </a:pPr>
            <a:r>
              <a:rPr dirty="0" sz="2800" spc="-5">
                <a:latin typeface="Georgia"/>
                <a:cs typeface="Georgia"/>
              </a:rPr>
              <a:t>(SAMHSA</a:t>
            </a:r>
            <a:r>
              <a:rPr dirty="0" sz="2800" spc="10">
                <a:latin typeface="Georgia"/>
                <a:cs typeface="Georgia"/>
              </a:rPr>
              <a:t> </a:t>
            </a:r>
            <a:r>
              <a:rPr dirty="0" sz="2800" spc="-5">
                <a:latin typeface="Georgia"/>
                <a:cs typeface="Georgia"/>
              </a:rPr>
              <a:t>2000)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AEB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Carmen Finn</dc:creator>
  <dc:title>Substance Abuse and Addiction</dc:title>
  <dcterms:created xsi:type="dcterms:W3CDTF">2019-09-20T16:36:48Z</dcterms:created>
  <dcterms:modified xsi:type="dcterms:W3CDTF">2019-09-20T16:36:48Z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2019-09-20T00:00:00Z</vt:filetime>
  </property>
</Properties>
</file>